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78" r:id="rId5"/>
  </p:sldMasterIdLst>
  <p:notesMasterIdLst>
    <p:notesMasterId r:id="rId37"/>
  </p:notesMasterIdLst>
  <p:sldIdLst>
    <p:sldId id="256" r:id="rId6"/>
    <p:sldId id="257" r:id="rId7"/>
    <p:sldId id="300" r:id="rId8"/>
    <p:sldId id="287" r:id="rId9"/>
    <p:sldId id="288" r:id="rId10"/>
    <p:sldId id="269" r:id="rId11"/>
    <p:sldId id="271" r:id="rId12"/>
    <p:sldId id="272" r:id="rId13"/>
    <p:sldId id="289" r:id="rId14"/>
    <p:sldId id="282" r:id="rId15"/>
    <p:sldId id="259" r:id="rId16"/>
    <p:sldId id="290" r:id="rId17"/>
    <p:sldId id="265" r:id="rId18"/>
    <p:sldId id="309" r:id="rId19"/>
    <p:sldId id="291" r:id="rId20"/>
    <p:sldId id="266" r:id="rId21"/>
    <p:sldId id="310" r:id="rId22"/>
    <p:sldId id="260" r:id="rId23"/>
    <p:sldId id="302" r:id="rId24"/>
    <p:sldId id="292" r:id="rId25"/>
    <p:sldId id="267" r:id="rId26"/>
    <p:sldId id="293" r:id="rId27"/>
    <p:sldId id="294" r:id="rId28"/>
    <p:sldId id="311" r:id="rId29"/>
    <p:sldId id="268" r:id="rId30"/>
    <p:sldId id="298" r:id="rId31"/>
    <p:sldId id="303" r:id="rId32"/>
    <p:sldId id="304" r:id="rId33"/>
    <p:sldId id="307" r:id="rId34"/>
    <p:sldId id="308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1360A-88BF-457B-CC18-F9062721411F}" name="Sedberry, Michelle" initials="SM" userId="S::Michelle.Sedberry@tea.texas.gov::e3f13f86-4298-4319-bfce-92d4fc9ae9c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onica" initials="MM" lastIdx="4" clrIdx="0">
    <p:extLst>
      <p:ext uri="{19B8F6BF-5375-455C-9EA6-DF929625EA0E}">
        <p15:presenceInfo xmlns:p15="http://schemas.microsoft.com/office/powerpoint/2012/main" userId="S-1-5-21-424224527-328161685-9522986-11501" providerId="AD"/>
      </p:ext>
    </p:extLst>
  </p:cmAuthor>
  <p:cmAuthor id="2" name="Kuhn, Julie" initials="KJ" lastIdx="16" clrIdx="1">
    <p:extLst>
      <p:ext uri="{19B8F6BF-5375-455C-9EA6-DF929625EA0E}">
        <p15:presenceInfo xmlns:p15="http://schemas.microsoft.com/office/powerpoint/2012/main" userId="S::Julie.Kuhn@tea.texas.gov::74b71b85-b1f9-4362-9af3-f4ed61466123" providerId="AD"/>
      </p:ext>
    </p:extLst>
  </p:cmAuthor>
  <p:cmAuthor id="3" name="Sedberry, Michelle" initials="SM" lastIdx="10" clrIdx="2">
    <p:extLst>
      <p:ext uri="{19B8F6BF-5375-455C-9EA6-DF929625EA0E}">
        <p15:presenceInfo xmlns:p15="http://schemas.microsoft.com/office/powerpoint/2012/main" userId="S::Michelle.Sedberry@tea.texas.gov::e3f13f86-4298-4319-bfce-92d4fc9ae9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6038"/>
    <a:srgbClr val="0D6CB9"/>
    <a:srgbClr val="E7EBF3"/>
    <a:srgbClr val="F58E72"/>
    <a:srgbClr val="70417F"/>
    <a:srgbClr val="92C83E"/>
    <a:srgbClr val="00486E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7" autoAdjust="0"/>
    <p:restoredTop sz="89593" autoAdjust="0"/>
  </p:normalViewPr>
  <p:slideViewPr>
    <p:cSldViewPr snapToGrid="0">
      <p:cViewPr varScale="1">
        <p:scale>
          <a:sx n="98" d="100"/>
          <a:sy n="98" d="100"/>
        </p:scale>
        <p:origin x="1776" y="184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390C-14FA-4813-8C67-2D6665CB7861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D090-BA02-4F73-AC62-92E90EE1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6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3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08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2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8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0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2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4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1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8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73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8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4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2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52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byben.com/2017/07/indoor-ballistics-catapult-you-need-to.html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9737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8570271" y="-771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33D50CE9-C7B2-9450-94C3-43D0C7FBE4C8}"/>
              </a:ext>
            </a:extLst>
          </p:cNvPr>
          <p:cNvSpPr/>
          <p:nvPr userDrawn="1"/>
        </p:nvSpPr>
        <p:spPr>
          <a:xfrm>
            <a:off x="1285833" y="556477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rgbClr val="E95E0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Build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Construir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Test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Probar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2989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E3F337FC-133A-962C-2D19-C4B5972B74E4}"/>
              </a:ext>
            </a:extLst>
          </p:cNvPr>
          <p:cNvSpPr/>
          <p:nvPr userDrawn="1"/>
        </p:nvSpPr>
        <p:spPr>
          <a:xfrm>
            <a:off x="381227" y="556570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E95E0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Create (H</a:t>
            </a:r>
            <a:r>
              <a:rPr lang="es-ES" sz="1100" b="1" kern="1200" dirty="0" err="1"/>
              <a:t>acer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49B5F-0E28-4407-3E9B-22D4E01403B6}"/>
              </a:ext>
            </a:extLst>
          </p:cNvPr>
          <p:cNvSpPr txBox="1"/>
          <p:nvPr userDrawn="1"/>
        </p:nvSpPr>
        <p:spPr>
          <a:xfrm>
            <a:off x="3919602" y="1618552"/>
            <a:ext cx="4117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607" y="311847"/>
            <a:ext cx="8867226" cy="1325563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Scorecard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8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D86F4B70-2752-F4A4-7349-9CE75EE94F6B}"/>
              </a:ext>
            </a:extLst>
          </p:cNvPr>
          <p:cNvSpPr/>
          <p:nvPr userDrawn="1"/>
        </p:nvSpPr>
        <p:spPr>
          <a:xfrm>
            <a:off x="381224" y="5580769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Improve (M</a:t>
            </a:r>
            <a:r>
              <a:rPr lang="es-ES" sz="1100" b="1" kern="1200" dirty="0" err="1"/>
              <a:t>ejorar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42496EB9-866A-48F8-A2E7-347464A6F689}"/>
              </a:ext>
            </a:extLst>
          </p:cNvPr>
          <p:cNvSpPr/>
          <p:nvPr userDrawn="1"/>
        </p:nvSpPr>
        <p:spPr>
          <a:xfrm>
            <a:off x="1285830" y="558076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Analyze results from test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Analizar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los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resultados</a:t>
            </a:r>
            <a:r>
              <a:rPr lang="en-US" sz="1150" kern="1200" dirty="0">
                <a:solidFill>
                  <a:schemeClr val="accent2"/>
                </a:solidFill>
              </a:rPr>
              <a:t> de la </a:t>
            </a:r>
            <a:r>
              <a:rPr lang="en-US" sz="1150" kern="1200" dirty="0" err="1">
                <a:solidFill>
                  <a:schemeClr val="accent2"/>
                </a:solidFill>
              </a:rPr>
              <a:t>prueba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Modify process or design to make it better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Modificar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proceso</a:t>
            </a:r>
            <a:r>
              <a:rPr lang="en-US" sz="1150" kern="1200" dirty="0">
                <a:solidFill>
                  <a:schemeClr val="accent2"/>
                </a:solidFill>
              </a:rPr>
              <a:t> o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diseño</a:t>
            </a:r>
            <a:r>
              <a:rPr lang="en-US" sz="1150" kern="1200" dirty="0">
                <a:solidFill>
                  <a:schemeClr val="accent2"/>
                </a:solidFill>
              </a:rPr>
              <a:t> para </a:t>
            </a:r>
            <a:r>
              <a:rPr lang="en-US" sz="1150" kern="1200" dirty="0" err="1">
                <a:solidFill>
                  <a:schemeClr val="accent2"/>
                </a:solidFill>
              </a:rPr>
              <a:t>hacerlo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mejor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Repeat as many times as needed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Repita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tantas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veces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como</a:t>
            </a:r>
            <a:r>
              <a:rPr lang="en-US" sz="1150" kern="1200" dirty="0">
                <a:solidFill>
                  <a:schemeClr val="accent2"/>
                </a:solidFill>
              </a:rPr>
              <a:t> sea </a:t>
            </a:r>
            <a:r>
              <a:rPr lang="en-US" sz="1150" kern="1200" dirty="0" err="1">
                <a:solidFill>
                  <a:schemeClr val="accent2"/>
                </a:solidFill>
              </a:rPr>
              <a:t>necesario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300984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ED1694-4909-DE85-0E39-AC2938536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9738" y="-18835"/>
            <a:ext cx="12211738" cy="5870955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427" y="6051564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Care Package Launch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 Slides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ineering Design Process 2+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689" y="292035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  <a:br>
              <a:rPr lang="en-US" dirty="0"/>
            </a:br>
            <a:r>
              <a:rPr lang="en-US" dirty="0" err="1"/>
              <a:t>spanish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D08E2-78E8-7885-06B8-3E6E2FB6F6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6857" y="1579418"/>
            <a:ext cx="6318285" cy="5278582"/>
            <a:chOff x="3124200" y="1329914"/>
            <a:chExt cx="5851848" cy="488889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4AABD1A1-417A-B003-FFD3-F6B4563A5309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064C4F-CC12-A648-11AE-C242C69F4819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problem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Identificar el problema)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criteria and constraints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Identificar los criterios y las restricciones)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C8A5A-290A-D370-0EB6-B9FBE9103847}"/>
                </a:ext>
              </a:extLst>
            </p:cNvPr>
            <p:cNvSpPr/>
            <p:nvPr/>
          </p:nvSpPr>
          <p:spPr>
            <a:xfrm>
              <a:off x="3124200" y="2253277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C24C116-22D4-A376-FE49-2C4AE6FA9FA8}"/>
                </a:ext>
              </a:extLst>
            </p:cNvPr>
            <p:cNvSpPr/>
            <p:nvPr/>
          </p:nvSpPr>
          <p:spPr>
            <a:xfrm>
              <a:off x="3962025" y="2253273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5CC3741-EABE-38F0-74F7-F71487AFEBD3}"/>
                </a:ext>
              </a:extLst>
            </p:cNvPr>
            <p:cNvSpPr/>
            <p:nvPr/>
          </p:nvSpPr>
          <p:spPr>
            <a:xfrm>
              <a:off x="3124200" y="3176902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4323C40-1EB2-B6F5-3AE5-C177993BC615}"/>
                </a:ext>
              </a:extLst>
            </p:cNvPr>
            <p:cNvSpPr/>
            <p:nvPr/>
          </p:nvSpPr>
          <p:spPr>
            <a:xfrm>
              <a:off x="3962026" y="3175785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indivudualmente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E06206A-EE9C-3F3D-8401-DAB62CD3AF45}"/>
                </a:ext>
              </a:extLst>
            </p:cNvPr>
            <p:cNvSpPr/>
            <p:nvPr/>
          </p:nvSpPr>
          <p:spPr>
            <a:xfrm>
              <a:off x="3124200" y="4099411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Create (H</a:t>
              </a:r>
              <a:r>
                <a:rPr lang="es-ES" sz="1100" b="1" kern="1200" dirty="0" err="1"/>
                <a:t>acer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294B055-517E-E773-C690-4C690235D55A}"/>
                </a:ext>
              </a:extLst>
            </p:cNvPr>
            <p:cNvSpPr/>
            <p:nvPr/>
          </p:nvSpPr>
          <p:spPr>
            <a:xfrm>
              <a:off x="3962025" y="409855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Build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Construir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Test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Probar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B22AB8AB-49D8-E38E-3327-2446E9085C16}"/>
                </a:ext>
              </a:extLst>
            </p:cNvPr>
            <p:cNvSpPr/>
            <p:nvPr/>
          </p:nvSpPr>
          <p:spPr>
            <a:xfrm>
              <a:off x="3124200" y="502191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Improve (M</a:t>
              </a:r>
              <a:r>
                <a:rPr lang="es-ES" sz="1100" b="1" kern="1200" dirty="0" err="1"/>
                <a:t>ejorar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62D44D2-A32B-235A-127F-ACA743287335}"/>
                </a:ext>
              </a:extLst>
            </p:cNvPr>
            <p:cNvSpPr/>
            <p:nvPr/>
          </p:nvSpPr>
          <p:spPr>
            <a:xfrm>
              <a:off x="3962025" y="5021919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Analyze results from test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Analizar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los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resultados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de la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prueba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Modify process or design to make it better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Modificar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proceso</a:t>
              </a:r>
              <a:r>
                <a:rPr lang="en-US" sz="1150" kern="1200" dirty="0">
                  <a:solidFill>
                    <a:schemeClr val="accent2"/>
                  </a:solidFill>
                </a:rPr>
                <a:t> o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diseño</a:t>
              </a:r>
              <a:r>
                <a:rPr lang="en-US" sz="1150" kern="1200" dirty="0">
                  <a:solidFill>
                    <a:schemeClr val="accent2"/>
                  </a:solidFill>
                </a:rPr>
                <a:t> para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hacerlo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mejor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Repeat as many times as needed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Repita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tantas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veces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como</a:t>
              </a:r>
              <a:r>
                <a:rPr lang="en-US" sz="1150" kern="1200" dirty="0">
                  <a:solidFill>
                    <a:schemeClr val="accent2"/>
                  </a:solidFill>
                </a:rPr>
                <a:t> sea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necesario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36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3910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Identify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reeform: Shape 2">
            <a:extLst>
              <a:ext uri="{FF2B5EF4-FFF2-40B4-BE49-F238E27FC236}">
                <a16:creationId xmlns:a16="http://schemas.microsoft.com/office/drawing/2014/main" id="{FFF9544E-E20C-DDB6-0B0B-A20A4ADB0BB5}"/>
              </a:ext>
            </a:extLst>
          </p:cNvPr>
          <p:cNvSpPr/>
          <p:nvPr userDrawn="1"/>
        </p:nvSpPr>
        <p:spPr>
          <a:xfrm>
            <a:off x="380054" y="5572492"/>
            <a:ext cx="904607" cy="1292297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C34D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9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Identify (</a:t>
            </a:r>
            <a:r>
              <a:rPr lang="es-ES" sz="1100" b="1" kern="1200" dirty="0">
                <a:latin typeface="+mj-lt"/>
              </a:rPr>
              <a:t>Identificar)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664904C6-B2F0-DB04-E8F4-39F75DF79B79}"/>
              </a:ext>
            </a:extLst>
          </p:cNvPr>
          <p:cNvSpPr/>
          <p:nvPr userDrawn="1"/>
        </p:nvSpPr>
        <p:spPr>
          <a:xfrm>
            <a:off x="1284660" y="5573410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82C34D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Identify the problem </a:t>
            </a:r>
            <a:r>
              <a: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rgbClr val="F16038"/>
                </a:solidFill>
                <a:latin typeface="+mj-lt"/>
              </a:rPr>
              <a:t>Identificar el problema)</a:t>
            </a:r>
            <a:endParaRPr lang="en-US" sz="1600" kern="1200" dirty="0">
              <a:solidFill>
                <a:srgbClr val="F16038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j-lt"/>
                <a:ea typeface="+mn-ea"/>
                <a:cs typeface="Arial" panose="020B0604020202020204" pitchFamily="34" charset="0"/>
              </a:rPr>
              <a:t>Identify the criteria and constraints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Identificar los criterios y las restricciones)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3E7DC5F-003E-D617-D976-4FF18F28489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603750" y="1722438"/>
            <a:ext cx="7326313" cy="37560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CE5CD-1288-73F2-9840-7E8B1F015A46}"/>
              </a:ext>
            </a:extLst>
          </p:cNvPr>
          <p:cNvSpPr txBox="1"/>
          <p:nvPr userDrawn="1"/>
        </p:nvSpPr>
        <p:spPr>
          <a:xfrm>
            <a:off x="633132" y="1779791"/>
            <a:ext cx="36682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Can you classify them?  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do they have in common?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F16038"/>
                </a:solidFill>
              </a:rPr>
              <a:t>Estos</a:t>
            </a:r>
            <a:r>
              <a:rPr lang="en-US" sz="2400" dirty="0">
                <a:solidFill>
                  <a:srgbClr val="F16038"/>
                </a:solidFill>
              </a:rPr>
              <a:t> son </a:t>
            </a:r>
            <a:r>
              <a:rPr lang="en-US" sz="2400" dirty="0" err="1">
                <a:solidFill>
                  <a:srgbClr val="F16038"/>
                </a:solidFill>
              </a:rPr>
              <a:t>los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materiales</a:t>
            </a:r>
            <a:r>
              <a:rPr lang="en-US" sz="2400" dirty="0">
                <a:solidFill>
                  <a:srgbClr val="F16038"/>
                </a:solidFill>
              </a:rPr>
              <a:t> que </a:t>
            </a:r>
            <a:r>
              <a:rPr lang="en-US" sz="2400" dirty="0" err="1">
                <a:solidFill>
                  <a:srgbClr val="F16038"/>
                </a:solidFill>
              </a:rPr>
              <a:t>usaremos</a:t>
            </a:r>
            <a:r>
              <a:rPr lang="en-US" sz="2400" dirty="0">
                <a:solidFill>
                  <a:srgbClr val="F16038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Puedes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clasificarlos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Qué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tienen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común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0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BC96548-77F3-9935-4210-11B7968AE9DD}"/>
              </a:ext>
            </a:extLst>
          </p:cNvPr>
          <p:cNvSpPr/>
          <p:nvPr userDrawn="1"/>
        </p:nvSpPr>
        <p:spPr>
          <a:xfrm>
            <a:off x="381226" y="55807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00578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Imagine (</a:t>
            </a:r>
            <a:r>
              <a:rPr lang="es-ES" sz="1100" b="1" kern="1200" dirty="0">
                <a:latin typeface="+mj-lt"/>
              </a:rPr>
              <a:t>Imaginar)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10CDAD76-8334-09D2-CABF-391B5BD1394D}"/>
              </a:ext>
            </a:extLst>
          </p:cNvPr>
          <p:cNvSpPr/>
          <p:nvPr userDrawn="1"/>
        </p:nvSpPr>
        <p:spPr>
          <a:xfrm>
            <a:off x="1285832" y="5580760"/>
            <a:ext cx="5413679" cy="840002"/>
          </a:xfrm>
          <a:custGeom>
            <a:avLst/>
            <a:gdLst>
              <a:gd name="connsiteX0" fmla="*/ 129667 w 777989"/>
              <a:gd name="connsiteY0" fmla="*/ 0 h 5014022"/>
              <a:gd name="connsiteX1" fmla="*/ 648322 w 777989"/>
              <a:gd name="connsiteY1" fmla="*/ 0 h 5014022"/>
              <a:gd name="connsiteX2" fmla="*/ 777989 w 777989"/>
              <a:gd name="connsiteY2" fmla="*/ 129667 h 5014022"/>
              <a:gd name="connsiteX3" fmla="*/ 777989 w 777989"/>
              <a:gd name="connsiteY3" fmla="*/ 5014022 h 5014022"/>
              <a:gd name="connsiteX4" fmla="*/ 777989 w 777989"/>
              <a:gd name="connsiteY4" fmla="*/ 5014022 h 5014022"/>
              <a:gd name="connsiteX5" fmla="*/ 0 w 777989"/>
              <a:gd name="connsiteY5" fmla="*/ 5014022 h 5014022"/>
              <a:gd name="connsiteX6" fmla="*/ 0 w 777989"/>
              <a:gd name="connsiteY6" fmla="*/ 5014022 h 5014022"/>
              <a:gd name="connsiteX7" fmla="*/ 0 w 777989"/>
              <a:gd name="connsiteY7" fmla="*/ 129667 h 5014022"/>
              <a:gd name="connsiteX8" fmla="*/ 129667 w 777989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9" h="5014022">
                <a:moveTo>
                  <a:pt x="777989" y="835686"/>
                </a:moveTo>
                <a:lnTo>
                  <a:pt x="777989" y="4178336"/>
                </a:lnTo>
                <a:cubicBezTo>
                  <a:pt x="777989" y="4639870"/>
                  <a:pt x="768981" y="5014019"/>
                  <a:pt x="75786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9" y="3"/>
                </a:lnTo>
                <a:cubicBezTo>
                  <a:pt x="768981" y="3"/>
                  <a:pt x="777989" y="374152"/>
                  <a:pt x="777989" y="835686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00578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Explore the materials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Explorar los materiales)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Brainstorm ideas </a:t>
            </a:r>
            <a:r>
              <a:rPr lang="en-US" sz="16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(Tormenta de ideas)</a:t>
            </a:r>
          </a:p>
        </p:txBody>
      </p:sp>
    </p:spTree>
    <p:extLst>
      <p:ext uri="{BB962C8B-B14F-4D97-AF65-F5344CB8AC3E}">
        <p14:creationId xmlns:p14="http://schemas.microsoft.com/office/powerpoint/2010/main" val="409443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F731493-7631-B7D4-D5D2-4C3D43E26A5A}"/>
              </a:ext>
            </a:extLst>
          </p:cNvPr>
          <p:cNvSpPr/>
          <p:nvPr userDrawn="1"/>
        </p:nvSpPr>
        <p:spPr>
          <a:xfrm>
            <a:off x="381226" y="55795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4D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Plan</a:t>
            </a: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616F982-10CC-8552-7E70-9B46F888B4FC}"/>
              </a:ext>
            </a:extLst>
          </p:cNvPr>
          <p:cNvSpPr/>
          <p:nvPr userDrawn="1"/>
        </p:nvSpPr>
        <p:spPr>
          <a:xfrm>
            <a:off x="1285833" y="5578358"/>
            <a:ext cx="5413678" cy="842404"/>
          </a:xfrm>
          <a:custGeom>
            <a:avLst/>
            <a:gdLst>
              <a:gd name="connsiteX0" fmla="*/ 130038 w 780214"/>
              <a:gd name="connsiteY0" fmla="*/ 0 h 5014022"/>
              <a:gd name="connsiteX1" fmla="*/ 650176 w 780214"/>
              <a:gd name="connsiteY1" fmla="*/ 0 h 5014022"/>
              <a:gd name="connsiteX2" fmla="*/ 780214 w 780214"/>
              <a:gd name="connsiteY2" fmla="*/ 130038 h 5014022"/>
              <a:gd name="connsiteX3" fmla="*/ 780214 w 780214"/>
              <a:gd name="connsiteY3" fmla="*/ 5014022 h 5014022"/>
              <a:gd name="connsiteX4" fmla="*/ 780214 w 780214"/>
              <a:gd name="connsiteY4" fmla="*/ 5014022 h 5014022"/>
              <a:gd name="connsiteX5" fmla="*/ 0 w 780214"/>
              <a:gd name="connsiteY5" fmla="*/ 5014022 h 5014022"/>
              <a:gd name="connsiteX6" fmla="*/ 0 w 780214"/>
              <a:gd name="connsiteY6" fmla="*/ 5014022 h 5014022"/>
              <a:gd name="connsiteX7" fmla="*/ 0 w 780214"/>
              <a:gd name="connsiteY7" fmla="*/ 130038 h 5014022"/>
              <a:gd name="connsiteX8" fmla="*/ 130038 w 780214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214" h="5014022">
                <a:moveTo>
                  <a:pt x="780214" y="835687"/>
                </a:moveTo>
                <a:lnTo>
                  <a:pt x="780214" y="4178335"/>
                </a:lnTo>
                <a:cubicBezTo>
                  <a:pt x="780214" y="4639870"/>
                  <a:pt x="771155" y="5014019"/>
                  <a:pt x="75997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9979" y="3"/>
                </a:lnTo>
                <a:cubicBezTo>
                  <a:pt x="771155" y="3"/>
                  <a:pt x="780214" y="374152"/>
                  <a:pt x="780214" y="835687"/>
                </a:cubicBezTo>
                <a:close/>
              </a:path>
            </a:pathLst>
          </a:custGeom>
          <a:noFill/>
          <a:ln w="12700" cap="flat" cmpd="sng" algn="ctr">
            <a:solidFill>
              <a:srgbClr val="824D9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77" rIns="46976" bIns="469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plan individually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plan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indivudualmente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group idea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de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materials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materiales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3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eesa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G8M-VK4Hzc?feature=oembed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www.flickr.com/photos/uclnews/246410555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mynextmove.org/profile/summary/17-2141.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exels.com/photo/civil-engineer-at-theme-park-ride-3862369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pxhere.com/en/photo/15756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s://www.pxfuel.com/en/search?q=graphen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mynextmove.org/profile/summary/17-2131.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970469-21B6-DBF7-BD7E-520A02BC54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Care Package Launch</a:t>
            </a:r>
          </a:p>
        </p:txBody>
      </p:sp>
    </p:spTree>
    <p:extLst>
      <p:ext uri="{BB962C8B-B14F-4D97-AF65-F5344CB8AC3E}">
        <p14:creationId xmlns:p14="http://schemas.microsoft.com/office/powerpoint/2010/main" val="4086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66A7E-C626-E44B-A662-2D5F6AF6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Process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Proceso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894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The Kingdom of All You are looking to deliver care packages to the town of Teastem but is prevented by a canyon. The Kingdom needs your help in figuring out how to send the care packages over the canyon.</a:t>
            </a:r>
          </a:p>
          <a:p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you will put on your engineering hat to help the Kingdom build a catapult that can send care packages to two different locations in the town of Teastem. </a:t>
            </a:r>
          </a:p>
        </p:txBody>
      </p:sp>
    </p:spTree>
    <p:extLst>
      <p:ext uri="{BB962C8B-B14F-4D97-AF65-F5344CB8AC3E}">
        <p14:creationId xmlns:p14="http://schemas.microsoft.com/office/powerpoint/2010/main" val="83646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F16038"/>
                </a:solidFill>
              </a:rPr>
              <a:t>Problema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Reino de </a:t>
            </a:r>
            <a:r>
              <a:rPr lang="es-ES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buscando entregar paquetes de atención a la ciudad de </a:t>
            </a:r>
            <a:r>
              <a:rPr lang="es-ES" b="1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Teastem</a:t>
            </a:r>
            <a:r>
              <a:rPr lang="es-ES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pero un cañón se lo impide. El Reino necesita tu ayuda para descubrir cómo enviar los paquetes de ayuda al otro lado del cañón.</a:t>
            </a:r>
          </a:p>
          <a:p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Hoy, te pondrás tu sombrero de ingeniero para ayudar al Reino a construir una catapulta que puede enviar paquetes de atención a dos lugares diferentes en la ciudad de </a:t>
            </a:r>
            <a:r>
              <a:rPr lang="es-E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Teastem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0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s-ES" sz="15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s-ES" sz="15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de catapulta exitoso debe incluir lo siguiente: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el paquete de atención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lanzamiento preciso (medido por el aterrizaje del paquete en ambos lugares, como lo indica la cinta, dentro de los cinco intentos)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palanca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integridad estructural durante el uso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materiales diferentes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otorgarán puntos de bonificación si la catapulta puede enviar con éxito un paquete de atención más grande a las dos ubicaciones.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0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Constraints: (Limitations) (Grade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30 minutes to build the catapult.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 may only use the available materials.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Budget</a:t>
            </a:r>
            <a:r>
              <a:rPr lang="en-US" sz="2400" dirty="0">
                <a:solidFill>
                  <a:srgbClr val="000000"/>
                </a:solidFill>
              </a:rPr>
              <a:t>: You will have 10 counters to complete this challenge.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30-minute design phase.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8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Restricciones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Limitaciones</a:t>
            </a:r>
            <a:r>
              <a:rPr lang="en-US" dirty="0">
                <a:solidFill>
                  <a:schemeClr val="accent2"/>
                </a:solidFill>
              </a:rPr>
              <a:t>) (Grade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400" u="sng" dirty="0">
                <a:solidFill>
                  <a:schemeClr val="accent2"/>
                </a:solidFill>
              </a:rPr>
              <a:t>Límite de Tiempo:</a:t>
            </a:r>
            <a:r>
              <a:rPr lang="es-ES" sz="2400" dirty="0">
                <a:solidFill>
                  <a:schemeClr val="accent2"/>
                </a:solidFill>
              </a:rPr>
              <a:t> Tendrás 30 minutos para construir la catapulta.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Materiales:</a:t>
            </a:r>
            <a:r>
              <a:rPr lang="es-ES" sz="2400" dirty="0">
                <a:solidFill>
                  <a:schemeClr val="accent2"/>
                </a:solidFill>
              </a:rPr>
              <a:t> Sólo podrá utilizar los materiales disponibles.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Presupuesto:</a:t>
            </a:r>
            <a:r>
              <a:rPr lang="es-ES" sz="2400" dirty="0">
                <a:solidFill>
                  <a:schemeClr val="accent2"/>
                </a:solidFill>
              </a:rPr>
              <a:t> Tendrás 10 contadores para completar este desafío.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Colaboración:</a:t>
            </a:r>
            <a:r>
              <a:rPr lang="es-ES" sz="2400" dirty="0">
                <a:solidFill>
                  <a:schemeClr val="accent2"/>
                </a:solidFill>
              </a:rPr>
              <a:t> Se debe utilizar un elemento de diseño de cada miembro del equipo en el diseño final.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Rediseño:</a:t>
            </a:r>
            <a:r>
              <a:rPr lang="es-ES" sz="2400" dirty="0">
                <a:solidFill>
                  <a:schemeClr val="accent2"/>
                </a:solidFill>
              </a:rPr>
              <a:t> Cada equipo puede probar su prototipo tantas veces como sea necesario durante la fase de diseño de 30 minutos.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1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Constraints: (Limitations) (Grades 3, 5,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30 minutes to build the catapult.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 may only use the available materials.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Budget</a:t>
            </a:r>
            <a:r>
              <a:rPr lang="en-US" sz="2400" dirty="0">
                <a:solidFill>
                  <a:srgbClr val="000000"/>
                </a:solidFill>
              </a:rPr>
              <a:t>: You will have $100 to complete this challenge.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30-minute design phase.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2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Restricciones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Limitaciones</a:t>
            </a:r>
            <a:r>
              <a:rPr lang="en-US" dirty="0">
                <a:solidFill>
                  <a:schemeClr val="accent2"/>
                </a:solidFill>
              </a:rPr>
              <a:t>) (Grades 3, 5, 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400" u="sng" dirty="0">
                <a:solidFill>
                  <a:schemeClr val="accent2"/>
                </a:solidFill>
              </a:rPr>
              <a:t>Límite de Tiempo:</a:t>
            </a:r>
            <a:r>
              <a:rPr lang="es-ES" sz="2400" dirty="0">
                <a:solidFill>
                  <a:schemeClr val="accent2"/>
                </a:solidFill>
              </a:rPr>
              <a:t> Tendrás 30 minutos para construir la catapulta.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Materiales:</a:t>
            </a:r>
            <a:r>
              <a:rPr lang="es-ES" sz="2400" dirty="0">
                <a:solidFill>
                  <a:schemeClr val="accent2"/>
                </a:solidFill>
              </a:rPr>
              <a:t> Sólo podrá utilizar los materiales disponibles.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Presupuesto:</a:t>
            </a:r>
            <a:r>
              <a:rPr lang="es-ES" sz="2400" dirty="0">
                <a:solidFill>
                  <a:schemeClr val="accent2"/>
                </a:solidFill>
              </a:rPr>
              <a:t> Tendrás $100 para completar este desafío.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Colaboración:</a:t>
            </a:r>
            <a:r>
              <a:rPr lang="es-ES" sz="2400" dirty="0">
                <a:solidFill>
                  <a:schemeClr val="accent2"/>
                </a:solidFill>
              </a:rPr>
              <a:t> Se debe utilizar un elemento de diseño de cada miembro del equipo en el diseño final.</a:t>
            </a:r>
          </a:p>
          <a:p>
            <a:r>
              <a:rPr lang="es-ES" sz="2400" u="sng" dirty="0">
                <a:solidFill>
                  <a:schemeClr val="accent2"/>
                </a:solidFill>
              </a:rPr>
              <a:t>Rediseño:</a:t>
            </a:r>
            <a:r>
              <a:rPr lang="es-ES" sz="2400" dirty="0">
                <a:solidFill>
                  <a:schemeClr val="accent2"/>
                </a:solidFill>
              </a:rPr>
              <a:t> Cada equipo puede probar su prototipo tantas veces como sea necesario durante la fase de diseño de 30 minutos.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6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97293"/>
              </p:ext>
            </p:extLst>
          </p:nvPr>
        </p:nvGraphicFramePr>
        <p:xfrm>
          <a:off x="4327951" y="1599708"/>
          <a:ext cx="6792956" cy="344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825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387131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Materials (Materiales)​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Cost (Costo)​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 Package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Paquete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Free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Pequeños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635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Grandes)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3 counters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Straw </a:t>
                      </a:r>
                      <a:r>
                        <a:rPr lang="en-US" sz="1400" b="0" i="0" u="none" strike="noStrike" kern="1200" noProof="0" dirty="0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Pajita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2 counters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 Caliente)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3 counters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Bandas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Goma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for 10 bands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6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Bottle Cap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(Tapa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Botella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Spoon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Cuchara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Plástico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67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Scissors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2267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6DA1463-173F-469F-1A3A-88C4F5BE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 (Grade 2)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Explorar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Materiales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342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 (Grade 3, 5, 7)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Explorar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Materiales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4B3DCFF-A3BD-4FC0-71CF-206AD627E6B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55091"/>
              </p:ext>
            </p:extLst>
          </p:nvPr>
        </p:nvGraphicFramePr>
        <p:xfrm>
          <a:off x="4535200" y="1599708"/>
          <a:ext cx="6355074" cy="344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015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067059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Materials (Materiales)​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Cost (Costo)​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 Package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Paquete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Atención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Free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Pequeños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$10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635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 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Palitos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Helado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Grandes)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$30 for 10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Straw </a:t>
                      </a:r>
                      <a:r>
                        <a:rPr lang="en-US" sz="1400" b="0" i="0" u="none" strike="noStrike" kern="1200" noProof="0" dirty="0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0" i="0" u="none" strike="noStrike" kern="1200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Pajita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$20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Hot Glue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Pegamento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 Caliente)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$30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Bands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Bandas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Goma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$10 for 10 bands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6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Bottle Cap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(Tapa de </a:t>
                      </a:r>
                      <a:r>
                        <a:rPr lang="en-US" sz="140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Botella)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$10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Spoon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Cuchara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Plástico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67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Scissors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2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75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6CB9"/>
                </a:solidFill>
              </a:rPr>
              <a:t>Lever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Palanca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05CA1-0E69-9975-77BE-1FB049029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54569" y="1859386"/>
            <a:ext cx="5286777" cy="3965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F2E8EC-ACD2-0246-BEE2-0A1E184F84A0}"/>
              </a:ext>
            </a:extLst>
          </p:cNvPr>
          <p:cNvSpPr txBox="1"/>
          <p:nvPr/>
        </p:nvSpPr>
        <p:spPr>
          <a:xfrm>
            <a:off x="3554569" y="5855112"/>
            <a:ext cx="5286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Seesaw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255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chemeClr val="accent2"/>
                </a:solidFill>
              </a:rPr>
              <a:t>(Idea Genial)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0400" dirty="0">
                <a:solidFill>
                  <a:srgbClr val="000000"/>
                </a:solidFill>
              </a:rPr>
              <a:t>1 minute: Individual Design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8800" dirty="0">
                <a:solidFill>
                  <a:srgbClr val="000000"/>
                </a:solidFill>
              </a:rPr>
              <a:t>Draw a plan of how you think the catapult should look like.</a:t>
            </a:r>
          </a:p>
          <a:p>
            <a:pPr>
              <a:lnSpc>
                <a:spcPct val="110000"/>
              </a:lnSpc>
            </a:pPr>
            <a:r>
              <a:rPr lang="en-US" sz="10400" dirty="0">
                <a:solidFill>
                  <a:srgbClr val="000000"/>
                </a:solidFill>
              </a:rPr>
              <a:t>5 minutes: Each member presents their ideas to the group.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8800" dirty="0">
                <a:solidFill>
                  <a:srgbClr val="000000"/>
                </a:solidFill>
              </a:rPr>
              <a:t>Share your ideas and focus on things you like the most about your idea that you would like to see be used as a design element for the final design.</a:t>
            </a:r>
          </a:p>
          <a:p>
            <a:pPr marL="45720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0400" dirty="0">
                <a:solidFill>
                  <a:schemeClr val="accent2"/>
                </a:solidFill>
              </a:rPr>
              <a:t>1 </a:t>
            </a:r>
            <a:r>
              <a:rPr lang="en-US" sz="10400" dirty="0" err="1">
                <a:solidFill>
                  <a:schemeClr val="accent2"/>
                </a:solidFill>
              </a:rPr>
              <a:t>minuto</a:t>
            </a:r>
            <a:r>
              <a:rPr lang="en-US" sz="10400" dirty="0">
                <a:solidFill>
                  <a:schemeClr val="accent2"/>
                </a:solidFill>
              </a:rPr>
              <a:t>: </a:t>
            </a:r>
            <a:r>
              <a:rPr lang="en-US" sz="10400" dirty="0" err="1">
                <a:solidFill>
                  <a:schemeClr val="accent2"/>
                </a:solidFill>
              </a:rPr>
              <a:t>Diseño</a:t>
            </a:r>
            <a:r>
              <a:rPr lang="en-US" sz="10400" dirty="0">
                <a:solidFill>
                  <a:schemeClr val="accent2"/>
                </a:solidFill>
              </a:rPr>
              <a:t> Individual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s-ES" sz="8800" dirty="0">
                <a:solidFill>
                  <a:schemeClr val="accent2"/>
                </a:solidFill>
              </a:rPr>
              <a:t>Dibuja un plano de cómo crees que debería verse la catapulta</a:t>
            </a:r>
            <a:r>
              <a:rPr lang="en-US" sz="8800" dirty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0400" dirty="0">
                <a:solidFill>
                  <a:schemeClr val="accent2"/>
                </a:solidFill>
              </a:rPr>
              <a:t>5 </a:t>
            </a:r>
            <a:r>
              <a:rPr lang="en-US" sz="10400" dirty="0" err="1">
                <a:solidFill>
                  <a:schemeClr val="accent2"/>
                </a:solidFill>
              </a:rPr>
              <a:t>minutos</a:t>
            </a:r>
            <a:r>
              <a:rPr lang="en-US" sz="10400" dirty="0">
                <a:solidFill>
                  <a:schemeClr val="accent2"/>
                </a:solidFill>
              </a:rPr>
              <a:t>: </a:t>
            </a:r>
            <a:r>
              <a:rPr lang="en-US" sz="10400" dirty="0" err="1">
                <a:solidFill>
                  <a:schemeClr val="accent2"/>
                </a:solidFill>
              </a:rPr>
              <a:t>Cada</a:t>
            </a:r>
            <a:r>
              <a:rPr lang="en-US" sz="10400" dirty="0">
                <a:solidFill>
                  <a:schemeClr val="accent2"/>
                </a:solidFill>
              </a:rPr>
              <a:t> </a:t>
            </a:r>
            <a:r>
              <a:rPr lang="en-US" sz="10400" dirty="0" err="1">
                <a:solidFill>
                  <a:schemeClr val="accent2"/>
                </a:solidFill>
              </a:rPr>
              <a:t>miembro</a:t>
            </a:r>
            <a:r>
              <a:rPr lang="en-US" sz="10400" dirty="0">
                <a:solidFill>
                  <a:schemeClr val="accent2"/>
                </a:solidFill>
              </a:rPr>
              <a:t> </a:t>
            </a:r>
            <a:r>
              <a:rPr lang="en-US" sz="10400" dirty="0" err="1">
                <a:solidFill>
                  <a:schemeClr val="accent2"/>
                </a:solidFill>
              </a:rPr>
              <a:t>presenta</a:t>
            </a:r>
            <a:r>
              <a:rPr lang="en-US" sz="10400" dirty="0">
                <a:solidFill>
                  <a:schemeClr val="accent2"/>
                </a:solidFill>
              </a:rPr>
              <a:t> sus ideas al </a:t>
            </a:r>
            <a:r>
              <a:rPr lang="en-US" sz="10400" dirty="0" err="1">
                <a:solidFill>
                  <a:schemeClr val="accent2"/>
                </a:solidFill>
              </a:rPr>
              <a:t>grupo</a:t>
            </a:r>
            <a:r>
              <a:rPr lang="en-US" sz="10400" dirty="0">
                <a:solidFill>
                  <a:schemeClr val="accent2"/>
                </a:solidFill>
              </a:rPr>
              <a:t>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s-ES" sz="8800" dirty="0">
                <a:solidFill>
                  <a:schemeClr val="accent2"/>
                </a:solidFill>
              </a:rPr>
              <a:t>Comparte tus ideas y concéntrese en las cosas que más le gustan de su idea que le gustaría que se usaran como elemento de diseño para el diseño final.</a:t>
            </a:r>
            <a:endParaRPr lang="en-US" sz="8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58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A781-1B2A-45B3-BCAC-79B5409C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Materials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05E1-B76B-64F6-2A0B-811A4E7AA0B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s-ES" sz="15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s-ES" sz="15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de catapulta exitoso debe incluir lo siguiente: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el paquete de atención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lanzamiento preciso (medido por el aterrizaje del paquete en ambos lugares, como lo indica la cinta, dentro de los cinco intentos)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palanca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integridad estructural durante el uso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materiales diferentes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otorgarán puntos de bonificación si la catapulta puede enviar con éxito un paquete de atención más grande a las dos ubicaciones.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Responsabilidades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los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Miembros</a:t>
            </a:r>
            <a:r>
              <a:rPr lang="en-US" dirty="0">
                <a:solidFill>
                  <a:schemeClr val="accent2"/>
                </a:solidFill>
              </a:rPr>
              <a:t> del </a:t>
            </a:r>
            <a:r>
              <a:rPr lang="en-US" dirty="0" err="1">
                <a:solidFill>
                  <a:schemeClr val="accent2"/>
                </a:solidFill>
              </a:rPr>
              <a:t>Equipo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2D-C606-4422-92BF-1443C4AED2F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Assign responsibilities of each team member during the process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Material Manager:</a:t>
            </a:r>
            <a:r>
              <a:rPr lang="en-US" dirty="0">
                <a:solidFill>
                  <a:srgbClr val="000000"/>
                </a:solidFill>
              </a:rPr>
              <a:t> collects materials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Banker:</a:t>
            </a:r>
            <a:r>
              <a:rPr lang="en-US" dirty="0">
                <a:solidFill>
                  <a:srgbClr val="000000"/>
                </a:solidFill>
              </a:rPr>
              <a:t> manages the counters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Head Engineer:</a:t>
            </a:r>
            <a:r>
              <a:rPr lang="en-US" dirty="0">
                <a:solidFill>
                  <a:srgbClr val="000000"/>
                </a:solidFill>
              </a:rPr>
              <a:t> ensure accurate launch system</a:t>
            </a:r>
          </a:p>
          <a:p>
            <a:pPr lvl="1"/>
            <a:r>
              <a:rPr lang="en-US" u="sng" dirty="0">
                <a:solidFill>
                  <a:srgbClr val="000000"/>
                </a:solidFill>
              </a:rPr>
              <a:t>Quality Control Manager:</a:t>
            </a:r>
            <a:r>
              <a:rPr lang="en-US" dirty="0">
                <a:solidFill>
                  <a:srgbClr val="000000"/>
                </a:solidFill>
              </a:rPr>
              <a:t> match the design to the prototype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sz="2600" dirty="0" err="1">
                <a:solidFill>
                  <a:schemeClr val="accent2"/>
                </a:solidFill>
              </a:rPr>
              <a:t>Asignar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responsabilidades</a:t>
            </a:r>
            <a:r>
              <a:rPr lang="en-US" sz="2600" dirty="0">
                <a:solidFill>
                  <a:schemeClr val="accent2"/>
                </a:solidFill>
              </a:rPr>
              <a:t> de </a:t>
            </a:r>
            <a:r>
              <a:rPr lang="en-US" sz="2600" dirty="0" err="1">
                <a:solidFill>
                  <a:schemeClr val="accent2"/>
                </a:solidFill>
              </a:rPr>
              <a:t>cada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miembro</a:t>
            </a:r>
            <a:r>
              <a:rPr lang="en-US" sz="2600" dirty="0">
                <a:solidFill>
                  <a:schemeClr val="accent2"/>
                </a:solidFill>
              </a:rPr>
              <a:t> del </a:t>
            </a:r>
            <a:r>
              <a:rPr lang="en-US" sz="2600" dirty="0" err="1">
                <a:solidFill>
                  <a:schemeClr val="accent2"/>
                </a:solidFill>
              </a:rPr>
              <a:t>equipo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durante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el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err="1">
                <a:solidFill>
                  <a:schemeClr val="accent2"/>
                </a:solidFill>
              </a:rPr>
              <a:t>proceso</a:t>
            </a:r>
            <a:r>
              <a:rPr lang="en-US" sz="2600" dirty="0">
                <a:solidFill>
                  <a:schemeClr val="accent2"/>
                </a:solidFill>
              </a:rPr>
              <a:t>.</a:t>
            </a:r>
          </a:p>
          <a:p>
            <a:pPr lvl="1"/>
            <a:r>
              <a:rPr lang="en-US" u="sng" dirty="0" err="1">
                <a:solidFill>
                  <a:schemeClr val="accent2"/>
                </a:solidFill>
              </a:rPr>
              <a:t>Administrador</a:t>
            </a:r>
            <a:r>
              <a:rPr lang="en-US" u="sng" dirty="0">
                <a:solidFill>
                  <a:schemeClr val="accent2"/>
                </a:solidFill>
              </a:rPr>
              <a:t> de </a:t>
            </a:r>
            <a:r>
              <a:rPr lang="en-US" u="sng" dirty="0" err="1">
                <a:solidFill>
                  <a:schemeClr val="accent2"/>
                </a:solidFill>
              </a:rPr>
              <a:t>Materiales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recopila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materiales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u="sng" dirty="0" err="1">
                <a:solidFill>
                  <a:schemeClr val="accent2"/>
                </a:solidFill>
              </a:rPr>
              <a:t>Banquero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maneja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contadores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u="sng" dirty="0">
                <a:solidFill>
                  <a:schemeClr val="accent2"/>
                </a:solidFill>
              </a:rPr>
              <a:t>Jefe de </a:t>
            </a:r>
            <a:r>
              <a:rPr lang="en-US" u="sng" dirty="0" err="1">
                <a:solidFill>
                  <a:schemeClr val="accent2"/>
                </a:solidFill>
              </a:rPr>
              <a:t>Ingenieros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garantizar</a:t>
            </a:r>
            <a:r>
              <a:rPr lang="en-US" dirty="0">
                <a:solidFill>
                  <a:srgbClr val="F16038"/>
                </a:solidFill>
              </a:rPr>
              <a:t> un </a:t>
            </a:r>
            <a:r>
              <a:rPr lang="en-US" dirty="0" err="1">
                <a:solidFill>
                  <a:srgbClr val="F16038"/>
                </a:solidFill>
              </a:rPr>
              <a:t>sistema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lanzamiento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preciso</a:t>
            </a:r>
            <a:endParaRPr lang="en-US" dirty="0">
              <a:solidFill>
                <a:srgbClr val="F16038"/>
              </a:solidFill>
            </a:endParaRPr>
          </a:p>
          <a:p>
            <a:pPr lvl="1"/>
            <a:r>
              <a:rPr lang="en-US" u="sng" dirty="0" err="1">
                <a:solidFill>
                  <a:schemeClr val="accent2"/>
                </a:solidFill>
              </a:rPr>
              <a:t>Gerente</a:t>
            </a:r>
            <a:r>
              <a:rPr lang="en-US" u="sng" dirty="0">
                <a:solidFill>
                  <a:schemeClr val="accent2"/>
                </a:solidFill>
              </a:rPr>
              <a:t> de Control de Calidad: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haga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coincidir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con </a:t>
            </a:r>
            <a:r>
              <a:rPr lang="en-US" dirty="0" err="1">
                <a:solidFill>
                  <a:schemeClr val="accent2"/>
                </a:solidFill>
              </a:rPr>
              <a:t>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prototipo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6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Catapult!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¡</a:t>
            </a:r>
            <a:r>
              <a:rPr lang="en-US" dirty="0" err="1">
                <a:solidFill>
                  <a:schemeClr val="accent2"/>
                </a:solidFill>
              </a:rPr>
              <a:t>Diseña</a:t>
            </a:r>
            <a:r>
              <a:rPr lang="en-US" dirty="0">
                <a:solidFill>
                  <a:schemeClr val="accent2"/>
                </a:solidFill>
              </a:rPr>
              <a:t> Tu </a:t>
            </a:r>
            <a:r>
              <a:rPr lang="en-US" dirty="0" err="1">
                <a:solidFill>
                  <a:schemeClr val="accent2"/>
                </a:solidFill>
              </a:rPr>
              <a:t>Catapulta</a:t>
            </a:r>
            <a:r>
              <a:rPr lang="en-US" dirty="0">
                <a:solidFill>
                  <a:schemeClr val="accent2"/>
                </a:solidFill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954261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successful catapult design should include the following: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seat for the care package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 accurate launch system (measured by the package landing in both locations, as indicated by the tape, within five tries)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 lever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Maintain structural integrity during use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Three different materials</a:t>
            </a: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Bonus points will be awarded if the catapult can successfully send a larger care package to the two locations.</a:t>
            </a: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349250" lvl="2" indent="0">
              <a:lnSpc>
                <a:spcPct val="100000"/>
              </a:lnSpc>
              <a:buNone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s-ES" sz="15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s-ES" sz="15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diseño de catapulta exitoso debe incluir lo siguiente: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el paquete de atención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lanzamiento preciso (medido por el aterrizaje del paquete en ambos lugares, como lo indica la cinta, dentro de los cinco intentos)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palanca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 la integridad estructural durante el uso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materiales diferentes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5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otorgarán puntos de bonificación si la catapulta puede enviar con éxito un paquete de atención más grande a las dos ubicaciones.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5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 (Grade 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DA41AD-D56A-08F7-96AE-903AE387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77159"/>
              </p:ext>
            </p:extLst>
          </p:nvPr>
        </p:nvGraphicFramePr>
        <p:xfrm>
          <a:off x="2251833" y="1637410"/>
          <a:ext cx="6858000" cy="5056631"/>
        </p:xfrm>
        <a:graphic>
          <a:graphicData uri="http://schemas.openxmlformats.org/drawingml/2006/table">
            <a:tbl>
              <a:tblPr firstRow="1" firstCol="1" bandRow="1"/>
              <a:tblGrid>
                <a:gridCol w="1562558">
                  <a:extLst>
                    <a:ext uri="{9D8B030D-6E8A-4147-A177-3AD203B41FA5}">
                      <a16:colId xmlns:a16="http://schemas.microsoft.com/office/drawing/2014/main" val="211001305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111647362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302168965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633421341"/>
                    </a:ext>
                  </a:extLst>
                </a:gridCol>
                <a:gridCol w="807688">
                  <a:extLst>
                    <a:ext uri="{9D8B030D-6E8A-4147-A177-3AD203B41FA5}">
                      <a16:colId xmlns:a16="http://schemas.microsoft.com/office/drawing/2014/main" val="1221620503"/>
                    </a:ext>
                  </a:extLst>
                </a:gridCol>
              </a:tblGrid>
              <a:tr h="2671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080105"/>
                  </a:ext>
                </a:extLst>
              </a:tr>
              <a:tr h="263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68878"/>
                  </a:ext>
                </a:extLst>
              </a:tr>
              <a:tr h="514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0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63415"/>
                  </a:ext>
                </a:extLst>
              </a:tr>
              <a:tr h="6642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CARE PACKAGE SEAT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without assistance on launch.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but requires assistance on launch.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care package.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69354"/>
                  </a:ext>
                </a:extLst>
              </a:tr>
              <a:tr h="514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LANDING ACCURACY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both target locations in 5 tries.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one target location in 5 tries.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does not land in any target location in 5 tries.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105664"/>
                  </a:ext>
                </a:extLst>
              </a:tr>
              <a:tr h="554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structurally sound and the same after 5 tries.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usable, but some parts break down after 5 tries.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cannot be used anymore.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4209"/>
                  </a:ext>
                </a:extLst>
              </a:tr>
              <a:tr h="520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LEVER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a lever.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does not include a lever.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483762"/>
                  </a:ext>
                </a:extLst>
              </a:tr>
              <a:tr h="5201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different 3 materials.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different 2 materials.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only 1 material.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232612"/>
                  </a:ext>
                </a:extLst>
              </a:tr>
              <a:tr h="4275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BUDGET: COUNTERS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 counters or less.</a:t>
                      </a:r>
                      <a:endParaRPr lang="en-US" sz="105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6-10 counters.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11 counters or more.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399517"/>
                  </a:ext>
                </a:extLst>
              </a:tr>
              <a:tr h="514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 POINTS: JUMBO DROP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both target locations in 5 tries.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one target location in 5 tries.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does not land in any target location in 5 tries.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110042"/>
                  </a:ext>
                </a:extLst>
              </a:tr>
              <a:tr h="29588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024" marR="32024" marT="32024" marB="3202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8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ACDFE9-B308-E316-87DF-13B2905CF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73587"/>
              </p:ext>
            </p:extLst>
          </p:nvPr>
        </p:nvGraphicFramePr>
        <p:xfrm>
          <a:off x="2251832" y="1637410"/>
          <a:ext cx="6858001" cy="5056978"/>
        </p:xfrm>
        <a:graphic>
          <a:graphicData uri="http://schemas.openxmlformats.org/drawingml/2006/table">
            <a:tbl>
              <a:tblPr firstRow="1" firstCol="1" bandRow="1"/>
              <a:tblGrid>
                <a:gridCol w="1562558">
                  <a:extLst>
                    <a:ext uri="{9D8B030D-6E8A-4147-A177-3AD203B41FA5}">
                      <a16:colId xmlns:a16="http://schemas.microsoft.com/office/drawing/2014/main" val="2411061814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3696366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392038536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3210988502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956665074"/>
                    </a:ext>
                  </a:extLst>
                </a:gridCol>
              </a:tblGrid>
              <a:tr h="23566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 dirty="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64256"/>
                  </a:ext>
                </a:extLst>
              </a:tr>
              <a:tr h="231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46035"/>
                  </a:ext>
                </a:extLst>
              </a:tr>
              <a:tr h="47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19573"/>
                  </a:ext>
                </a:extLst>
              </a:tr>
              <a:tr h="747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 DEL PAQUETE DE CUIDADO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sin asistencia en el lanzamiento.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pero requiere asistencia en el lanzamiento.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paquete de atención.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00273"/>
                  </a:ext>
                </a:extLst>
              </a:tr>
              <a:tr h="609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PRECISIÓN DE ATERRIZAJE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ambas ubicaciones de destino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una ubicación objetivo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no aterriza en ninguna ubicación objetivo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70268"/>
                  </a:ext>
                </a:extLst>
              </a:tr>
              <a:tr h="609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USABILIDAD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es estructuralmente sólida y lo mismo después de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puede usar, pero algunas partes se rompen después de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no se puede usar.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915272"/>
                  </a:ext>
                </a:extLst>
              </a:tr>
              <a:tr h="332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PALANCA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incluye una palanca.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no incluye una palanca.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24015"/>
                  </a:ext>
                </a:extLst>
              </a:tr>
              <a:tr h="471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MATERIALES UTILIZADOS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3 materiales diferentes.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2 materiales diferentes.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solo 1 material.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791678"/>
                  </a:ext>
                </a:extLst>
              </a:tr>
              <a:tr h="4765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PRESUPUESTO: CONTADORES UTILIZADOS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 contadores o menos.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6-10 contadores.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11 contadores o más.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41298"/>
                  </a:ext>
                </a:extLst>
              </a:tr>
              <a:tr h="609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GOTA JUMBO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ambas ubicaciones objetivo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una ubicación objetivo en 5 intentos.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no aterriza en ninguna ubicación objetivo en 5 intentos.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893629"/>
                  </a:ext>
                </a:extLst>
              </a:tr>
              <a:tr h="26103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15" marR="29015" marT="29015" marB="29015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130017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51DC36E7-CFFC-6963-FE6C-67872B28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Tanteador</a:t>
            </a:r>
            <a:r>
              <a:rPr lang="en-US" dirty="0">
                <a:solidFill>
                  <a:srgbClr val="F16038"/>
                </a:solidFill>
              </a:rPr>
              <a:t> (Grade 2)</a:t>
            </a:r>
          </a:p>
        </p:txBody>
      </p:sp>
    </p:spTree>
    <p:extLst>
      <p:ext uri="{BB962C8B-B14F-4D97-AF65-F5344CB8AC3E}">
        <p14:creationId xmlns:p14="http://schemas.microsoft.com/office/powerpoint/2010/main" val="1504378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 (Grade 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AD0EDF-9509-8096-878B-9C932A739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48188"/>
              </p:ext>
            </p:extLst>
          </p:nvPr>
        </p:nvGraphicFramePr>
        <p:xfrm>
          <a:off x="2251834" y="1637410"/>
          <a:ext cx="6857999" cy="5056630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1781264716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107658984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999911026"/>
                    </a:ext>
                  </a:extLst>
                </a:gridCol>
                <a:gridCol w="1478979">
                  <a:extLst>
                    <a:ext uri="{9D8B030D-6E8A-4147-A177-3AD203B41FA5}">
                      <a16:colId xmlns:a16="http://schemas.microsoft.com/office/drawing/2014/main" val="3976362700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3564643065"/>
                    </a:ext>
                  </a:extLst>
                </a:gridCol>
              </a:tblGrid>
              <a:tr h="2670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81710"/>
                  </a:ext>
                </a:extLst>
              </a:tr>
              <a:tr h="262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2471"/>
                  </a:ext>
                </a:extLst>
              </a:tr>
              <a:tr h="70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10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37556"/>
                  </a:ext>
                </a:extLst>
              </a:tr>
              <a:tr h="70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CARE PACKAGE SEAT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without assistance on launch.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but requires assistance on launch.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care package.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88324"/>
                  </a:ext>
                </a:extLst>
              </a:tr>
              <a:tr h="54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LANDING ACCURACY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both target locations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one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does not land in any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39968"/>
                  </a:ext>
                </a:extLst>
              </a:tr>
              <a:tr h="54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USABILITY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structurally sound and the same after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usable, but some parts break down after 5 tries.</a:t>
                      </a:r>
                      <a:endParaRPr lang="en-US" sz="8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cannot be used anymore.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506366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LEVER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a lever.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does not include a lever.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347811"/>
                  </a:ext>
                </a:extLst>
              </a:tr>
              <a:tr h="54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MATERIALS USED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3 different materials.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2 different materials.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only 1 material.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148456"/>
                  </a:ext>
                </a:extLst>
              </a:tr>
              <a:tr h="243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or less.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$100.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or more.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871897"/>
                  </a:ext>
                </a:extLst>
              </a:tr>
              <a:tr h="54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 POINTS: JUMBO DROP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both target locations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one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does not land in any target location in 5 tries.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322116"/>
                  </a:ext>
                </a:extLst>
              </a:tr>
              <a:tr h="2958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273" marR="32273" marT="32273" marB="32273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1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661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1379-C34C-379E-0C4E-F3270CAE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Tanteador</a:t>
            </a:r>
            <a:r>
              <a:rPr lang="en-US" dirty="0">
                <a:solidFill>
                  <a:srgbClr val="F16038"/>
                </a:solidFill>
              </a:rPr>
              <a:t> (Grade 3)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DAA590-E5AA-4EA9-6482-98A8EDCA4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15563"/>
              </p:ext>
            </p:extLst>
          </p:nvPr>
        </p:nvGraphicFramePr>
        <p:xfrm>
          <a:off x="2251834" y="1637410"/>
          <a:ext cx="6857999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3766586218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1256969301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244441527"/>
                    </a:ext>
                  </a:extLst>
                </a:gridCol>
                <a:gridCol w="1478979">
                  <a:extLst>
                    <a:ext uri="{9D8B030D-6E8A-4147-A177-3AD203B41FA5}">
                      <a16:colId xmlns:a16="http://schemas.microsoft.com/office/drawing/2014/main" val="575613903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1114351421"/>
                    </a:ext>
                  </a:extLst>
                </a:gridCol>
              </a:tblGrid>
              <a:tr h="2375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 dirty="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83554"/>
                  </a:ext>
                </a:extLst>
              </a:tr>
              <a:tr h="228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627959"/>
                  </a:ext>
                </a:extLst>
              </a:tr>
              <a:tr h="493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39079"/>
                  </a:ext>
                </a:extLst>
              </a:tr>
              <a:tr h="7340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 DEL PAQUETE DE CUIDADO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sin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pero requiere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paquete de atención.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372025"/>
                  </a:ext>
                </a:extLst>
              </a:tr>
              <a:tr h="640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PRECISIÓN DE ATERRIZAJE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ambas ubicaciones de destino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no aterriza en ninguna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96610"/>
                  </a:ext>
                </a:extLst>
              </a:tr>
              <a:tr h="640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USABILIDAD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es estructuralmente sólida y lo mismo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puede usar, pero algunas partes se rompen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no se puede usar.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920531"/>
                  </a:ext>
                </a:extLst>
              </a:tr>
              <a:tr h="3453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PALANCA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incluye una palanca.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no incluye una palanca.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619014"/>
                  </a:ext>
                </a:extLst>
              </a:tr>
              <a:tr h="493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MATERIALES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3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2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solo 1 material.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031824"/>
                  </a:ext>
                </a:extLst>
              </a:tr>
              <a:tr h="3391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 menos.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$100.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 más.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105295"/>
                  </a:ext>
                </a:extLst>
              </a:tr>
              <a:tr h="6408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GOTA JUMBO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ambas ubicaciones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no aterriza en ninguna ubicación objetivo en 5 intentos.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061041"/>
                  </a:ext>
                </a:extLst>
              </a:tr>
              <a:tr h="26310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868" marR="29868" marT="29868" marB="29868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692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 (Grades 5, 7)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CB478F-0768-C710-7026-FECA0ADD6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58271"/>
              </p:ext>
            </p:extLst>
          </p:nvPr>
        </p:nvGraphicFramePr>
        <p:xfrm>
          <a:off x="2251833" y="1637410"/>
          <a:ext cx="6858000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562558">
                  <a:extLst>
                    <a:ext uri="{9D8B030D-6E8A-4147-A177-3AD203B41FA5}">
                      <a16:colId xmlns:a16="http://schemas.microsoft.com/office/drawing/2014/main" val="3911181345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26402867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1648882676"/>
                    </a:ext>
                  </a:extLst>
                </a:gridCol>
                <a:gridCol w="1478979">
                  <a:extLst>
                    <a:ext uri="{9D8B030D-6E8A-4147-A177-3AD203B41FA5}">
                      <a16:colId xmlns:a16="http://schemas.microsoft.com/office/drawing/2014/main" val="4229009344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2779839987"/>
                    </a:ext>
                  </a:extLst>
                </a:gridCol>
              </a:tblGrid>
              <a:tr h="24607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04443"/>
                  </a:ext>
                </a:extLst>
              </a:tr>
              <a:tr h="235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57053"/>
                  </a:ext>
                </a:extLst>
              </a:tr>
              <a:tr h="670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44508"/>
                  </a:ext>
                </a:extLst>
              </a:tr>
              <a:tr h="670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CARE PACKAGE SEAT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without assistance on launch.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has a seat for the care package but requires assistance on launch.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care package.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80401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LANDING ACCURACY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both target locations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lands in one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care package does not land in any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41859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USABILITY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structurally sound and the same after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usable, but some parts break down after 5 tries.</a:t>
                      </a:r>
                      <a:endParaRPr lang="en-US" sz="8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cannot be used anymore.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489653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LEVER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both a beam and a fulcrum.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includes either a beam or a fulcrum.</a:t>
                      </a:r>
                      <a:endParaRPr lang="en-US" sz="8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does not include a lever.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038855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MATERIALS USED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3 different materials.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at least 2 different materials.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catapult is comprised of only 1 material.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14877"/>
                  </a:ext>
                </a:extLst>
              </a:tr>
              <a:tr h="220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or less.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$100.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or more.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660821"/>
                  </a:ext>
                </a:extLst>
              </a:tr>
              <a:tr h="670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 POINTS: JUMBO DROP 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both target locations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lands in one target location in 5 tries.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jumbo care package does not land in any target location in 5 tries.</a:t>
                      </a:r>
                      <a:endParaRPr lang="en-US" sz="8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6702"/>
                  </a:ext>
                </a:extLst>
              </a:tr>
              <a:tr h="272563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1280" marR="31280" marT="31280" marB="312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69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13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Catapults!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sz="3200" dirty="0">
                <a:solidFill>
                  <a:srgbClr val="F16038"/>
                </a:solidFill>
              </a:rPr>
              <a:t>¡</a:t>
            </a:r>
            <a:r>
              <a:rPr lang="en-US" dirty="0" err="1">
                <a:solidFill>
                  <a:schemeClr val="accent2"/>
                </a:solidFill>
              </a:rPr>
              <a:t>Catapultas</a:t>
            </a:r>
            <a:r>
              <a:rPr lang="en-US" dirty="0">
                <a:solidFill>
                  <a:schemeClr val="accent2"/>
                </a:solidFill>
              </a:rPr>
              <a:t>!)</a:t>
            </a:r>
            <a:endParaRPr lang="en-US" dirty="0"/>
          </a:p>
        </p:txBody>
      </p:sp>
      <p:pic>
        <p:nvPicPr>
          <p:cNvPr id="3" name="Online Media 2" title="6th Grade Punkin Chunkin 2019">
            <a:hlinkClick r:id="" action="ppaction://media"/>
            <a:extLst>
              <a:ext uri="{FF2B5EF4-FFF2-40B4-BE49-F238E27FC236}">
                <a16:creationId xmlns:a16="http://schemas.microsoft.com/office/drawing/2014/main" id="{F9A4B633-B86A-0C3E-7999-817CC3006A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5704" y="1631397"/>
            <a:ext cx="7935844" cy="44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AC60-96A2-ADF0-2C75-F19C7C6A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Tanteador</a:t>
            </a:r>
            <a:r>
              <a:rPr lang="en-US" dirty="0"/>
              <a:t> (Grades 5, 7)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C2E64E-D901-B726-65BB-C85D6E67D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63006"/>
              </p:ext>
            </p:extLst>
          </p:nvPr>
        </p:nvGraphicFramePr>
        <p:xfrm>
          <a:off x="2251832" y="1637410"/>
          <a:ext cx="6858001" cy="5057010"/>
        </p:xfrm>
        <a:graphic>
          <a:graphicData uri="http://schemas.openxmlformats.org/drawingml/2006/table">
            <a:tbl>
              <a:tblPr firstRow="1" firstCol="1" bandRow="1"/>
              <a:tblGrid>
                <a:gridCol w="1562558">
                  <a:extLst>
                    <a:ext uri="{9D8B030D-6E8A-4147-A177-3AD203B41FA5}">
                      <a16:colId xmlns:a16="http://schemas.microsoft.com/office/drawing/2014/main" val="1828303175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91523239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110229608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1081932971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1747228175"/>
                    </a:ext>
                  </a:extLst>
                </a:gridCol>
              </a:tblGrid>
              <a:tr h="2360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530642"/>
                  </a:ext>
                </a:extLst>
              </a:tr>
              <a:tr h="231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84169"/>
                  </a:ext>
                </a:extLst>
              </a:tr>
              <a:tr h="471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996829"/>
                  </a:ext>
                </a:extLst>
              </a:tr>
              <a:tr h="7478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 DEL PAQUETE DE CUIDADO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sin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tiene un asiento para el paquete de atención pero requiere asistencia en el lanzamiento.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paquete de atención.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919643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PRECISIÓN DE ATERRIZAJE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ambas ubicaciones de destino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no aterriza en ninguna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70672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USABILIDAD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es estructuralmente sólida y lo mismo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puede usar, pero algunas partes se rompen después de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no se puede usar.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55644"/>
                  </a:ext>
                </a:extLst>
              </a:tr>
              <a:tr h="471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PALANCA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incluye tanto una viga como un punto de apoyo.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ya sea una viga o un punto de apoyo.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no incluye palanca.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047684"/>
                  </a:ext>
                </a:extLst>
              </a:tr>
              <a:tr h="471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MATERIALES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3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al menos 2 materiales diferentes.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catapulta se compone de solo 1 material.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552958"/>
                  </a:ext>
                </a:extLst>
              </a:tr>
              <a:tr h="336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PRESUPUESTO UTILIZADO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$50 o menos.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$51 - $100.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$101 o más.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977620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GOTA JUMBO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ambas ubicaciones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aterriza en una ubicación objetivo en 5 intentos.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paquete de atención gigante no aterriza en ninguna ubicación objetivo en 5 intentos.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9781"/>
                  </a:ext>
                </a:extLst>
              </a:tr>
              <a:tr h="26142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061" marR="29061" marT="29061" marB="2906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576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85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Redesign: Discussion 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err="1">
                <a:solidFill>
                  <a:schemeClr val="accent2"/>
                </a:solidFill>
              </a:rPr>
              <a:t>Rediseño</a:t>
            </a:r>
            <a:r>
              <a:rPr lang="en-US">
                <a:solidFill>
                  <a:schemeClr val="accent2"/>
                </a:solidFill>
              </a:rPr>
              <a:t>: </a:t>
            </a:r>
            <a:r>
              <a:rPr lang="en-US" err="1">
                <a:solidFill>
                  <a:schemeClr val="accent2"/>
                </a:solidFill>
              </a:rPr>
              <a:t>Discusión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2D0F-7AF4-4167-8478-D3818B27D5C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/>
          <a:lstStyle/>
          <a:p>
            <a:r>
              <a:rPr lang="en-US" dirty="0">
                <a:solidFill>
                  <a:srgbClr val="000000"/>
                </a:solidFill>
              </a:rPr>
              <a:t>What worked?</a:t>
            </a:r>
          </a:p>
          <a:p>
            <a:r>
              <a:rPr lang="en-US" dirty="0">
                <a:solidFill>
                  <a:srgbClr val="000000"/>
                </a:solidFill>
              </a:rPr>
              <a:t>What did not work?</a:t>
            </a:r>
          </a:p>
          <a:p>
            <a:r>
              <a:rPr lang="en-US" dirty="0">
                <a:solidFill>
                  <a:srgbClr val="000000"/>
                </a:solidFill>
              </a:rPr>
              <a:t>What do you want to improve?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funcionó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r>
              <a:rPr lang="es-ES" dirty="0">
                <a:solidFill>
                  <a:schemeClr val="accent2"/>
                </a:solidFill>
              </a:rPr>
              <a:t>¿Qué fue lo que no funcionó?</a:t>
            </a: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quieres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mejorar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16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</a:rPr>
              <a:t>What are engineering </a:t>
            </a:r>
            <a:r>
              <a:rPr lang="en-US" sz="3200" b="1">
                <a:solidFill>
                  <a:schemeClr val="accent1"/>
                </a:solidFill>
              </a:rPr>
              <a:t>jobs?</a:t>
            </a:r>
          </a:p>
          <a:p>
            <a:r>
              <a:rPr lang="es-ES" sz="3200">
                <a:solidFill>
                  <a:schemeClr val="accent2"/>
                </a:solidFill>
              </a:rPr>
              <a:t>(¿Qué son los </a:t>
            </a:r>
            <a:r>
              <a:rPr lang="es-ES" sz="3200" b="1">
                <a:solidFill>
                  <a:schemeClr val="accent2"/>
                </a:solidFill>
              </a:rPr>
              <a:t>trabajos</a:t>
            </a:r>
            <a:r>
              <a:rPr lang="es-ES" sz="3200">
                <a:solidFill>
                  <a:schemeClr val="accent2"/>
                </a:solidFill>
              </a:rPr>
              <a:t> de ingeniería?)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91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9657B-B2B1-9B7C-79BB-BB7C88D8B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4205" y="2060286"/>
            <a:ext cx="6277028" cy="3530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4212E-8335-B0C6-9EDF-3073B84781B2}"/>
              </a:ext>
            </a:extLst>
          </p:cNvPr>
          <p:cNvSpPr txBox="1"/>
          <p:nvPr/>
        </p:nvSpPr>
        <p:spPr>
          <a:xfrm>
            <a:off x="224205" y="558653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mynextmove.org/profile/summary/17-2141.0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72E94-ED85-D088-32E9-DD7BCBBBF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17314" y="2064461"/>
            <a:ext cx="5284684" cy="3526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F48FF7-9340-5CBC-9679-EADEFE44FFC6}"/>
              </a:ext>
            </a:extLst>
          </p:cNvPr>
          <p:cNvSpPr txBox="1"/>
          <p:nvPr/>
        </p:nvSpPr>
        <p:spPr>
          <a:xfrm>
            <a:off x="6617314" y="5586535"/>
            <a:ext cx="47529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flickr.com/photos/uclnews/24641055516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5690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717AC4-869A-DEF2-BEDF-120FA94F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6209" y="2055296"/>
            <a:ext cx="5130599" cy="3420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6277D-8515-F6E6-48ED-43E28426C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7917" y="2055295"/>
            <a:ext cx="6546217" cy="34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D761C-34C8-3EC4-2E0E-0313F0DF0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92571" y="1764407"/>
            <a:ext cx="7665980" cy="4312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67227-B518-7A26-2938-0C7FDD53F49A}"/>
              </a:ext>
            </a:extLst>
          </p:cNvPr>
          <p:cNvSpPr txBox="1"/>
          <p:nvPr/>
        </p:nvSpPr>
        <p:spPr>
          <a:xfrm>
            <a:off x="4468968" y="6942610"/>
            <a:ext cx="77230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mynextmove.org/profile/summary/17-2131.0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22118-E0CD-36DB-9E0E-04E36AB3A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6024" y="2033256"/>
            <a:ext cx="5019348" cy="3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1742"/>
          <a:stretch/>
        </p:blipFill>
        <p:spPr bwMode="auto">
          <a:xfrm>
            <a:off x="6449595" y="1497723"/>
            <a:ext cx="5489486" cy="4776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44A92-9F8C-4496-8F27-237427E1FCE8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</a:rPr>
              <a:t>jobs?</a:t>
            </a:r>
          </a:p>
          <a:p>
            <a:r>
              <a:rPr lang="es-ES" sz="3200" dirty="0">
                <a:solidFill>
                  <a:schemeClr val="accent2"/>
                </a:solidFill>
              </a:rPr>
              <a:t>(¿Qué son los </a:t>
            </a:r>
            <a:r>
              <a:rPr lang="es-ES" sz="3200" b="1" dirty="0">
                <a:solidFill>
                  <a:schemeClr val="accent2"/>
                </a:solidFill>
              </a:rPr>
              <a:t>trabajos</a:t>
            </a:r>
            <a:r>
              <a:rPr lang="es-ES" sz="3200" dirty="0">
                <a:solidFill>
                  <a:schemeClr val="accent2"/>
                </a:solidFill>
              </a:rPr>
              <a:t> de ingeniería?)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5246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0C664B4FDA64F8529B02C06F03698" ma:contentTypeVersion="9" ma:contentTypeDescription="Create a new document." ma:contentTypeScope="" ma:versionID="602848bb18cb69d144cd9119267bb3b2">
  <xsd:schema xmlns:xsd="http://www.w3.org/2001/XMLSchema" xmlns:xs="http://www.w3.org/2001/XMLSchema" xmlns:p="http://schemas.microsoft.com/office/2006/metadata/properties" xmlns:ns2="33e0dbe9-2ee3-4e40-8d2a-c14405aa398e" xmlns:ns3="5aa991ed-cfdb-45f0-90fe-74f6c83d7f1e" targetNamespace="http://schemas.microsoft.com/office/2006/metadata/properties" ma:root="true" ma:fieldsID="c77c886bde57da0d1c05bf746eb98b5e" ns2:_="" ns3:_="">
    <xsd:import namespace="33e0dbe9-2ee3-4e40-8d2a-c14405aa398e"/>
    <xsd:import namespace="5aa991ed-cfdb-45f0-90fe-74f6c83d7f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dbe9-2ee3-4e40-8d2a-c14405aa3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91ed-cfdb-45f0-90fe-74f6c83d7f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6CEFF0-CE4C-46D4-A971-89A1C8D190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A26B5C-142A-472C-9C14-BFB6B4A6F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dbe9-2ee3-4e40-8d2a-c14405aa398e"/>
    <ds:schemaRef ds:uri="5aa991ed-cfdb-45f0-90fe-74f6c83d7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77B52A-B893-41F9-AE48-5F2C37AD7C84}">
  <ds:schemaRefs>
    <ds:schemaRef ds:uri="http://purl.org/dc/terms/"/>
    <ds:schemaRef ds:uri="5aa991ed-cfdb-45f0-90fe-74f6c83d7f1e"/>
    <ds:schemaRef ds:uri="http://schemas.microsoft.com/office/2006/documentManagement/types"/>
    <ds:schemaRef ds:uri="33e0dbe9-2ee3-4e40-8d2a-c14405aa398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9045</TotalTime>
  <Words>3449</Words>
  <Application>Microsoft Macintosh PowerPoint</Application>
  <PresentationFormat>Widescreen</PresentationFormat>
  <Paragraphs>535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Office Theme</vt:lpstr>
      <vt:lpstr>2_Office Theme</vt:lpstr>
      <vt:lpstr>Care Package Launch</vt:lpstr>
      <vt:lpstr>Lever (Palanca)</vt:lpstr>
      <vt:lpstr>Catapults! (¡Catapultas!)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 (Proceso de Diseño de Ingeniería)</vt:lpstr>
      <vt:lpstr>Problem</vt:lpstr>
      <vt:lpstr>Problema</vt:lpstr>
      <vt:lpstr>Criteria: (Desired Outcomes) (Criterios: (Resultados Deseados))</vt:lpstr>
      <vt:lpstr>Constraints: (Limitations) (Grade 2)</vt:lpstr>
      <vt:lpstr>Restricciones: (Limitaciones) (Grade 2)</vt:lpstr>
      <vt:lpstr>Constraints: (Limitations) (Grades 3, 5, 7)</vt:lpstr>
      <vt:lpstr>Restricciones: (Limitaciones) (Grades 3, 5, 7)</vt:lpstr>
      <vt:lpstr>Explore Materials (Grade 2)  (Explorar Materiales)</vt:lpstr>
      <vt:lpstr>Explore Materials (Grade 3, 5, 7) (Explorar Materiales)</vt:lpstr>
      <vt:lpstr>Brainstorm (Idea Genial)</vt:lpstr>
      <vt:lpstr>Gather Materials (Reunir Materiales)</vt:lpstr>
      <vt:lpstr>Team Member Responsibilities (Responsabilidades de los Miembros del Equipo)</vt:lpstr>
      <vt:lpstr>Design Your Catapult!  (¡Diseña Tu Catapulta!)</vt:lpstr>
      <vt:lpstr>Criteria: (Desired Outcomes) (Criterios: (Resultados Deseados))</vt:lpstr>
      <vt:lpstr>Scorecard (Grade 2)</vt:lpstr>
      <vt:lpstr>Tanteador (Grade 2)</vt:lpstr>
      <vt:lpstr>Scorecard (Grade 3)</vt:lpstr>
      <vt:lpstr>Tanteador (Grade 3)</vt:lpstr>
      <vt:lpstr>Scorecard (Grades 5, 7)</vt:lpstr>
      <vt:lpstr>Tanteador (Grades 5, 7)</vt:lpstr>
      <vt:lpstr>Redesign: Discussion (Rediseño: Discusión)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creator>James Hong</dc:creator>
  <cp:lastModifiedBy>Kristin Diamantides</cp:lastModifiedBy>
  <cp:revision>279</cp:revision>
  <dcterms:created xsi:type="dcterms:W3CDTF">2020-06-19T17:22:04Z</dcterms:created>
  <dcterms:modified xsi:type="dcterms:W3CDTF">2024-09-27T16:07:35Z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0x0101009AE0C664B4FDA64F8529B02C06F03698</vt:lpwstr>
  </property>
</Properties>
</file>