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71" r:id="rId2"/>
    <p:sldId id="267" r:id="rId3"/>
    <p:sldId id="258" r:id="rId4"/>
    <p:sldId id="259" r:id="rId5"/>
    <p:sldId id="268" r:id="rId6"/>
    <p:sldId id="270" r:id="rId7"/>
    <p:sldId id="269" r:id="rId8"/>
  </p:sldIdLst>
  <p:sldSz cx="20116800" cy="32461200"/>
  <p:notesSz cx="6858000" cy="9144000"/>
  <p:defaultTextStyle>
    <a:defPPr>
      <a:defRPr lang="en-US"/>
    </a:defPPr>
    <a:lvl1pPr marL="0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5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4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8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0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2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4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9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45709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3"/>
    <p:restoredTop sz="96197"/>
  </p:normalViewPr>
  <p:slideViewPr>
    <p:cSldViewPr snapToGrid="0">
      <p:cViewPr varScale="1">
        <p:scale>
          <a:sx n="25" d="100"/>
          <a:sy n="25" d="100"/>
        </p:scale>
        <p:origin x="3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B6F4-00DA-074C-8AD6-103F81F2C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1" y="5312518"/>
            <a:ext cx="15087600" cy="11301307"/>
          </a:xfrm>
        </p:spPr>
        <p:txBody>
          <a:bodyPr anchor="b"/>
          <a:lstStyle>
            <a:lvl1pPr algn="ctr">
              <a:defRPr sz="9902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E163E0-49FA-C942-A3CE-01FC4820B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1" y="17049647"/>
            <a:ext cx="15087600" cy="7837273"/>
          </a:xfrm>
        </p:spPr>
        <p:txBody>
          <a:bodyPr/>
          <a:lstStyle>
            <a:lvl1pPr marL="0" indent="0" algn="ctr">
              <a:buNone/>
              <a:defRPr sz="3962">
                <a:latin typeface="Helvetica" pitchFamily="2" charset="0"/>
              </a:defRPr>
            </a:lvl1pPr>
            <a:lvl2pPr marL="754460" indent="0" algn="ctr">
              <a:buNone/>
              <a:defRPr sz="3299"/>
            </a:lvl2pPr>
            <a:lvl3pPr marL="1508924" indent="0" algn="ctr">
              <a:buNone/>
              <a:defRPr sz="2968"/>
            </a:lvl3pPr>
            <a:lvl4pPr marL="2263384" indent="0" algn="ctr">
              <a:buNone/>
              <a:defRPr sz="2641"/>
            </a:lvl4pPr>
            <a:lvl5pPr marL="3017848" indent="0" algn="ctr">
              <a:buNone/>
              <a:defRPr sz="2641"/>
            </a:lvl5pPr>
            <a:lvl6pPr marL="3772308" indent="0" algn="ctr">
              <a:buNone/>
              <a:defRPr sz="2641"/>
            </a:lvl6pPr>
            <a:lvl7pPr marL="4526772" indent="0" algn="ctr">
              <a:buNone/>
              <a:defRPr sz="2641"/>
            </a:lvl7pPr>
            <a:lvl8pPr marL="5281232" indent="0" algn="ctr">
              <a:buNone/>
              <a:defRPr sz="2641"/>
            </a:lvl8pPr>
            <a:lvl9pPr marL="6035691" indent="0" algn="ctr">
              <a:buNone/>
              <a:defRPr sz="2641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736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357E-1FDF-004E-96C8-7ECCDB19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6D3F-4DCD-E145-96F9-A25CF63BA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99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D48E9-1AF3-AF4B-93E3-AC32A6D4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555" y="8092762"/>
            <a:ext cx="17350741" cy="13502955"/>
          </a:xfrm>
        </p:spPr>
        <p:txBody>
          <a:bodyPr anchor="b"/>
          <a:lstStyle>
            <a:lvl1pPr>
              <a:defRPr sz="9902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6022F-AFBA-764D-9E9D-91565135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2555" y="21723463"/>
            <a:ext cx="17350741" cy="2314477"/>
          </a:xfrm>
        </p:spPr>
        <p:txBody>
          <a:bodyPr/>
          <a:lstStyle>
            <a:lvl1pPr marL="0" indent="0">
              <a:buNone/>
              <a:defRPr sz="3962">
                <a:solidFill>
                  <a:schemeClr val="tx1">
                    <a:tint val="75000"/>
                  </a:schemeClr>
                </a:solidFill>
                <a:latin typeface="Helvetica" pitchFamily="2" charset="0"/>
              </a:defRPr>
            </a:lvl1pPr>
            <a:lvl2pPr marL="754460" indent="0">
              <a:buNone/>
              <a:defRPr sz="3299">
                <a:solidFill>
                  <a:schemeClr val="tx1">
                    <a:tint val="75000"/>
                  </a:schemeClr>
                </a:solidFill>
              </a:defRPr>
            </a:lvl2pPr>
            <a:lvl3pPr marL="1508924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3384" indent="0">
              <a:buNone/>
              <a:defRPr sz="2641">
                <a:solidFill>
                  <a:schemeClr val="tx1">
                    <a:tint val="75000"/>
                  </a:schemeClr>
                </a:solidFill>
              </a:defRPr>
            </a:lvl4pPr>
            <a:lvl5pPr marL="3017848" indent="0">
              <a:buNone/>
              <a:defRPr sz="2641">
                <a:solidFill>
                  <a:schemeClr val="tx1">
                    <a:tint val="75000"/>
                  </a:schemeClr>
                </a:solidFill>
              </a:defRPr>
            </a:lvl5pPr>
            <a:lvl6pPr marL="3772308" indent="0">
              <a:buNone/>
              <a:defRPr sz="2641">
                <a:solidFill>
                  <a:schemeClr val="tx1">
                    <a:tint val="75000"/>
                  </a:schemeClr>
                </a:solidFill>
              </a:defRPr>
            </a:lvl6pPr>
            <a:lvl7pPr marL="4526772" indent="0">
              <a:buNone/>
              <a:defRPr sz="2641">
                <a:solidFill>
                  <a:schemeClr val="tx1">
                    <a:tint val="75000"/>
                  </a:schemeClr>
                </a:solidFill>
              </a:defRPr>
            </a:lvl7pPr>
            <a:lvl8pPr marL="5281232" indent="0">
              <a:buNone/>
              <a:defRPr sz="2641">
                <a:solidFill>
                  <a:schemeClr val="tx1">
                    <a:tint val="75000"/>
                  </a:schemeClr>
                </a:solidFill>
              </a:defRPr>
            </a:lvl8pPr>
            <a:lvl9pPr marL="6035691" indent="0">
              <a:buNone/>
              <a:defRPr sz="26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A7B36F-B43B-FC48-A871-5AA9069923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743732" y="0"/>
            <a:ext cx="3180766" cy="3862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7D8738-D2CD-5A46-ADBC-9DE8C6CC6A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8754" y="27337819"/>
            <a:ext cx="4183585" cy="402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4824-6C0B-8645-A8C2-684DCE1D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A0503-468B-3F4D-99B7-F12AAF1E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3031" y="8641292"/>
            <a:ext cx="8549641" cy="1925869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1EF38-FFB7-2A48-836F-97DC1CD7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4131" y="8641292"/>
            <a:ext cx="8549641" cy="1925869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64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557C-79BB-CE46-8489-0A27C6C17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51" y="1728265"/>
            <a:ext cx="17350741" cy="6274332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1D6E7-0BDD-1545-BE48-D589BAA3E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654" y="7957505"/>
            <a:ext cx="8510347" cy="3899850"/>
          </a:xfrm>
        </p:spPr>
        <p:txBody>
          <a:bodyPr anchor="b"/>
          <a:lstStyle>
            <a:lvl1pPr marL="0" indent="0">
              <a:buNone/>
              <a:defRPr sz="3962" b="1">
                <a:latin typeface="Helvetica" pitchFamily="2" charset="0"/>
              </a:defRPr>
            </a:lvl1pPr>
            <a:lvl2pPr marL="754460" indent="0">
              <a:buNone/>
              <a:defRPr sz="3299" b="1"/>
            </a:lvl2pPr>
            <a:lvl3pPr marL="1508924" indent="0">
              <a:buNone/>
              <a:defRPr sz="2968" b="1"/>
            </a:lvl3pPr>
            <a:lvl4pPr marL="2263384" indent="0">
              <a:buNone/>
              <a:defRPr sz="2641" b="1"/>
            </a:lvl4pPr>
            <a:lvl5pPr marL="3017848" indent="0">
              <a:buNone/>
              <a:defRPr sz="2641" b="1"/>
            </a:lvl5pPr>
            <a:lvl6pPr marL="3772308" indent="0">
              <a:buNone/>
              <a:defRPr sz="2641" b="1"/>
            </a:lvl6pPr>
            <a:lvl7pPr marL="4526772" indent="0">
              <a:buNone/>
              <a:defRPr sz="2641" b="1"/>
            </a:lvl7pPr>
            <a:lvl8pPr marL="5281232" indent="0">
              <a:buNone/>
              <a:defRPr sz="2641" b="1"/>
            </a:lvl8pPr>
            <a:lvl9pPr marL="6035691" indent="0">
              <a:buNone/>
              <a:defRPr sz="264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51163-4C7D-4845-AE01-8789B11BC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5654" y="11857355"/>
            <a:ext cx="8510347" cy="16042630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F33AB4-50F8-F647-AC99-08E36A8A2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84135" y="7957505"/>
            <a:ext cx="8552258" cy="3899850"/>
          </a:xfrm>
        </p:spPr>
        <p:txBody>
          <a:bodyPr anchor="b"/>
          <a:lstStyle>
            <a:lvl1pPr marL="0" indent="0">
              <a:buNone/>
              <a:defRPr sz="3962" b="1">
                <a:latin typeface="Helvetica" pitchFamily="2" charset="0"/>
              </a:defRPr>
            </a:lvl1pPr>
            <a:lvl2pPr marL="754460" indent="0">
              <a:buNone/>
              <a:defRPr sz="3299" b="1"/>
            </a:lvl2pPr>
            <a:lvl3pPr marL="1508924" indent="0">
              <a:buNone/>
              <a:defRPr sz="2968" b="1"/>
            </a:lvl3pPr>
            <a:lvl4pPr marL="2263384" indent="0">
              <a:buNone/>
              <a:defRPr sz="2641" b="1"/>
            </a:lvl4pPr>
            <a:lvl5pPr marL="3017848" indent="0">
              <a:buNone/>
              <a:defRPr sz="2641" b="1"/>
            </a:lvl5pPr>
            <a:lvl6pPr marL="3772308" indent="0">
              <a:buNone/>
              <a:defRPr sz="2641" b="1"/>
            </a:lvl6pPr>
            <a:lvl7pPr marL="4526772" indent="0">
              <a:buNone/>
              <a:defRPr sz="2641" b="1"/>
            </a:lvl7pPr>
            <a:lvl8pPr marL="5281232" indent="0">
              <a:buNone/>
              <a:defRPr sz="2641" b="1"/>
            </a:lvl8pPr>
            <a:lvl9pPr marL="6035691" indent="0">
              <a:buNone/>
              <a:defRPr sz="264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18782F-BA6D-784F-94C6-F9484F6A4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84135" y="11857355"/>
            <a:ext cx="8552258" cy="16042630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19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D604-9B12-8F42-9D39-F43E5170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4EF37E0-4D9E-D947-A4EB-51B9596BF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alphaModFix amt="76000"/>
          </a:blip>
          <a:srcRect l="10809" t="12770" r="48823" b="6446"/>
          <a:stretch/>
        </p:blipFill>
        <p:spPr>
          <a:xfrm flipH="1">
            <a:off x="15545572" y="-6483734"/>
            <a:ext cx="10706640" cy="1360405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EFA411-1032-8640-9D00-D931C51C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032" y="3629617"/>
            <a:ext cx="17350741" cy="6274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B51B6-C50F-724F-90F6-C222536AC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3032" y="10542650"/>
            <a:ext cx="17350741" cy="1812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59E8B2-E5D1-DA49-95F1-66F84ED23ED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924573" y="29980607"/>
            <a:ext cx="4601024" cy="1533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45589-A98A-6F48-8FFF-A154DE1A60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r="80263"/>
          <a:stretch/>
        </p:blipFill>
        <p:spPr>
          <a:xfrm>
            <a:off x="-90167" y="24193872"/>
            <a:ext cx="5797285" cy="165346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549DDC-501F-6D4E-9AAC-9CE9C293B3B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780714" y="29978089"/>
            <a:ext cx="3628977" cy="153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8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xStyles>
    <p:titleStyle>
      <a:lvl1pPr algn="l" defTabSz="1508924" rtl="0" eaLnBrk="1" latinLnBrk="0" hangingPunct="1">
        <a:lnSpc>
          <a:spcPct val="90000"/>
        </a:lnSpc>
        <a:spcBef>
          <a:spcPct val="0"/>
        </a:spcBef>
        <a:buNone/>
        <a:defRPr sz="7261" kern="1200">
          <a:solidFill>
            <a:srgbClr val="0066A1"/>
          </a:solidFill>
          <a:latin typeface="Helvetica" pitchFamily="2" charset="0"/>
          <a:ea typeface="+mj-ea"/>
          <a:cs typeface="+mj-cs"/>
        </a:defRPr>
      </a:lvl1pPr>
    </p:titleStyle>
    <p:bodyStyle>
      <a:lvl1pPr marL="377230" indent="-377230" algn="l" defTabSz="1508924" rtl="0" eaLnBrk="1" latinLnBrk="0" hangingPunct="1">
        <a:lnSpc>
          <a:spcPct val="90000"/>
        </a:lnSpc>
        <a:spcBef>
          <a:spcPts val="1647"/>
        </a:spcBef>
        <a:buFont typeface="Arial" panose="020B0604020202020204" pitchFamily="34" charset="0"/>
        <a:buChar char="•"/>
        <a:defRPr sz="4620" kern="1200">
          <a:solidFill>
            <a:srgbClr val="929292"/>
          </a:solidFill>
          <a:latin typeface="Helvetica" pitchFamily="2" charset="0"/>
          <a:ea typeface="+mn-ea"/>
          <a:cs typeface="+mn-cs"/>
        </a:defRPr>
      </a:lvl1pPr>
      <a:lvl2pPr marL="1131689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62" kern="1200">
          <a:solidFill>
            <a:srgbClr val="929292"/>
          </a:solidFill>
          <a:latin typeface="Helvetica" pitchFamily="2" charset="0"/>
          <a:ea typeface="+mn-ea"/>
          <a:cs typeface="+mn-cs"/>
        </a:defRPr>
      </a:lvl2pPr>
      <a:lvl3pPr marL="1886154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9" kern="1200">
          <a:solidFill>
            <a:srgbClr val="929292"/>
          </a:solidFill>
          <a:latin typeface="Helvetica" pitchFamily="2" charset="0"/>
          <a:ea typeface="+mn-ea"/>
          <a:cs typeface="+mn-cs"/>
        </a:defRPr>
      </a:lvl3pPr>
      <a:lvl4pPr marL="2640613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929292"/>
          </a:solidFill>
          <a:latin typeface="Helvetica" pitchFamily="2" charset="0"/>
          <a:ea typeface="+mn-ea"/>
          <a:cs typeface="+mn-cs"/>
        </a:defRPr>
      </a:lvl4pPr>
      <a:lvl5pPr marL="3395078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929292"/>
          </a:solidFill>
          <a:latin typeface="Helvetica" pitchFamily="2" charset="0"/>
          <a:ea typeface="+mn-ea"/>
          <a:cs typeface="+mn-cs"/>
        </a:defRPr>
      </a:lvl5pPr>
      <a:lvl6pPr marL="4149542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4002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8461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12926" indent="-377230" algn="l" defTabSz="1508924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4460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8924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3384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7848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72308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6772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81232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5691" algn="l" defTabSz="1508924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5483410/animation-like-radar-objective-c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15483410/animation-like-radar-objective-c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2535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www.airandspaceforces.com/app/uploads/2022/10/Ground_Based_Radar_Detection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F762-0703-3AB1-6307-2AB76BD1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32" y="654672"/>
            <a:ext cx="17350741" cy="6274332"/>
          </a:xfrm>
        </p:spPr>
        <p:txBody>
          <a:bodyPr>
            <a:normAutofit/>
          </a:bodyPr>
          <a:lstStyle/>
          <a:p>
            <a:endParaRPr lang="en-US" sz="1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67D0A-8B26-091E-4357-8C071A6BE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DBCC56-ED19-9256-5C86-20953C534BE6}"/>
              </a:ext>
            </a:extLst>
          </p:cNvPr>
          <p:cNvSpPr/>
          <p:nvPr/>
        </p:nvSpPr>
        <p:spPr>
          <a:xfrm>
            <a:off x="3406339" y="7351246"/>
            <a:ext cx="13304122" cy="177587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RADAR: </a:t>
            </a:r>
          </a:p>
          <a:p>
            <a:pPr algn="ctr"/>
            <a:r>
              <a:rPr lang="en-US" sz="287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Doppler Effect in Action</a:t>
            </a:r>
          </a:p>
        </p:txBody>
      </p:sp>
    </p:spTree>
    <p:extLst>
      <p:ext uri="{BB962C8B-B14F-4D97-AF65-F5344CB8AC3E}">
        <p14:creationId xmlns:p14="http://schemas.microsoft.com/office/powerpoint/2010/main" val="84844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3DE65E-F4AE-1960-6E0E-D9D6DEE6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703" dirty="0"/>
              <a:t>Radar: Distance Only</a:t>
            </a:r>
          </a:p>
        </p:txBody>
      </p:sp>
      <p:pic>
        <p:nvPicPr>
          <p:cNvPr id="6" name="Content Placeholder 5" descr="A green radar screen with a point&#10;&#10;Description automatically generated">
            <a:extLst>
              <a:ext uri="{FF2B5EF4-FFF2-40B4-BE49-F238E27FC236}">
                <a16:creationId xmlns:a16="http://schemas.microsoft.com/office/drawing/2014/main" id="{0831735A-FF6F-6E00-2638-DC353F28C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576" y="9139299"/>
            <a:ext cx="18070197" cy="180701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328A0-5394-1A36-2B32-7522AB8D75E3}"/>
              </a:ext>
            </a:extLst>
          </p:cNvPr>
          <p:cNvSpPr txBox="1"/>
          <p:nvPr/>
        </p:nvSpPr>
        <p:spPr>
          <a:xfrm>
            <a:off x="1050235" y="18055494"/>
            <a:ext cx="17296879" cy="23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tackoverflow.com/questions/15483410/animation-like-radar-objective-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1A412E-B4AA-D736-6812-323209FADD22}"/>
              </a:ext>
            </a:extLst>
          </p:cNvPr>
          <p:cNvGrpSpPr/>
          <p:nvPr/>
        </p:nvGrpSpPr>
        <p:grpSpPr>
          <a:xfrm>
            <a:off x="4013200" y="11995410"/>
            <a:ext cx="11430000" cy="10051398"/>
            <a:chOff x="4013200" y="11995410"/>
            <a:chExt cx="11430000" cy="100513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E5ADFF-0455-91A5-5EBE-385EF1A4FECC}"/>
                </a:ext>
              </a:extLst>
            </p:cNvPr>
            <p:cNvSpPr/>
            <p:nvPr/>
          </p:nvSpPr>
          <p:spPr>
            <a:xfrm rot="10800000">
              <a:off x="5486400" y="13322433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6F1324-DD3B-978A-37CB-10FB6B6AB2D3}"/>
                </a:ext>
              </a:extLst>
            </p:cNvPr>
            <p:cNvSpPr/>
            <p:nvPr/>
          </p:nvSpPr>
          <p:spPr>
            <a:xfrm rot="20182477">
              <a:off x="4013200" y="19875633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C0FB59-0800-BB9F-CE20-FBAF24ADD5FB}"/>
                </a:ext>
              </a:extLst>
            </p:cNvPr>
            <p:cNvSpPr/>
            <p:nvPr/>
          </p:nvSpPr>
          <p:spPr>
            <a:xfrm rot="2954044">
              <a:off x="7362824" y="19482066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B9709B-1798-84F6-560D-AEE8D2C6FD51}"/>
                </a:ext>
              </a:extLst>
            </p:cNvPr>
            <p:cNvSpPr/>
            <p:nvPr/>
          </p:nvSpPr>
          <p:spPr>
            <a:xfrm rot="13757500">
              <a:off x="14528800" y="11995410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4D43E0-C39E-814E-0BF4-6E1A3D3248C1}"/>
                </a:ext>
              </a:extLst>
            </p:cNvPr>
            <p:cNvSpPr/>
            <p:nvPr/>
          </p:nvSpPr>
          <p:spPr>
            <a:xfrm rot="16563256">
              <a:off x="13462000" y="2113240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F62CE2-F8E7-5F74-9E07-1FE6E5C13ECA}"/>
              </a:ext>
            </a:extLst>
          </p:cNvPr>
          <p:cNvGrpSpPr/>
          <p:nvPr/>
        </p:nvGrpSpPr>
        <p:grpSpPr>
          <a:xfrm>
            <a:off x="3149600" y="13426774"/>
            <a:ext cx="10882627" cy="8465746"/>
            <a:chOff x="3352800" y="25761888"/>
            <a:chExt cx="10882627" cy="84657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A36072-475B-5EF2-DC9F-4280D3D830F5}"/>
                </a:ext>
              </a:extLst>
            </p:cNvPr>
            <p:cNvSpPr/>
            <p:nvPr/>
          </p:nvSpPr>
          <p:spPr>
            <a:xfrm rot="10800000">
              <a:off x="5740400" y="27071662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359926-4218-CD2A-146B-2DB73AC6E419}"/>
                </a:ext>
              </a:extLst>
            </p:cNvPr>
            <p:cNvSpPr/>
            <p:nvPr/>
          </p:nvSpPr>
          <p:spPr>
            <a:xfrm rot="20074682">
              <a:off x="3352800" y="30016927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59372F-2033-EA34-DAC9-AF46DB707E01}"/>
                </a:ext>
              </a:extLst>
            </p:cNvPr>
            <p:cNvSpPr/>
            <p:nvPr/>
          </p:nvSpPr>
          <p:spPr>
            <a:xfrm rot="3304353">
              <a:off x="9038274" y="30748492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F6915D-3995-4D7B-4033-673EE38E30D6}"/>
                </a:ext>
              </a:extLst>
            </p:cNvPr>
            <p:cNvSpPr/>
            <p:nvPr/>
          </p:nvSpPr>
          <p:spPr>
            <a:xfrm rot="13385731">
              <a:off x="13321027" y="2576188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F7684F-83C9-CAE6-E13E-348D209F1B06}"/>
                </a:ext>
              </a:extLst>
            </p:cNvPr>
            <p:cNvSpPr/>
            <p:nvPr/>
          </p:nvSpPr>
          <p:spPr>
            <a:xfrm rot="16354419">
              <a:off x="10871200" y="3331323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192FB6-2275-8226-1937-3A5B2CB31640}"/>
              </a:ext>
            </a:extLst>
          </p:cNvPr>
          <p:cNvGrpSpPr/>
          <p:nvPr/>
        </p:nvGrpSpPr>
        <p:grpSpPr>
          <a:xfrm>
            <a:off x="2235200" y="14774564"/>
            <a:ext cx="10212073" cy="7209211"/>
            <a:chOff x="736601" y="41445231"/>
            <a:chExt cx="10212073" cy="720921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E7637D-61D1-91BC-38F3-565DBF0421B4}"/>
                </a:ext>
              </a:extLst>
            </p:cNvPr>
            <p:cNvSpPr/>
            <p:nvPr/>
          </p:nvSpPr>
          <p:spPr>
            <a:xfrm rot="10800000">
              <a:off x="4137025" y="43239460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C7B785-EAED-0471-1547-A70F646F9E46}"/>
                </a:ext>
              </a:extLst>
            </p:cNvPr>
            <p:cNvSpPr/>
            <p:nvPr/>
          </p:nvSpPr>
          <p:spPr>
            <a:xfrm rot="791363">
              <a:off x="736601" y="4214023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F12C8F-C88C-DAF6-776F-48E7D66C8B9B}"/>
                </a:ext>
              </a:extLst>
            </p:cNvPr>
            <p:cNvSpPr/>
            <p:nvPr/>
          </p:nvSpPr>
          <p:spPr>
            <a:xfrm rot="3462730">
              <a:off x="8960487" y="43944489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7F37C9-A970-9EEE-2894-21394F47F50D}"/>
                </a:ext>
              </a:extLst>
            </p:cNvPr>
            <p:cNvSpPr/>
            <p:nvPr/>
          </p:nvSpPr>
          <p:spPr>
            <a:xfrm rot="13295620">
              <a:off x="10034274" y="41445231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F6FEA2-FCB8-7570-54DD-AD2D5F8ABBF2}"/>
                </a:ext>
              </a:extLst>
            </p:cNvPr>
            <p:cNvSpPr/>
            <p:nvPr/>
          </p:nvSpPr>
          <p:spPr>
            <a:xfrm rot="16200000">
              <a:off x="7061201" y="47740042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9F7902-7466-C495-80C5-2E2BF3080DF8}"/>
              </a:ext>
            </a:extLst>
          </p:cNvPr>
          <p:cNvGrpSpPr/>
          <p:nvPr/>
        </p:nvGrpSpPr>
        <p:grpSpPr>
          <a:xfrm>
            <a:off x="2692400" y="13275751"/>
            <a:ext cx="10680702" cy="8540326"/>
            <a:chOff x="-1523998" y="55033488"/>
            <a:chExt cx="10680702" cy="85403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03DDDA-F30E-8306-8178-8022872D4CA5}"/>
                </a:ext>
              </a:extLst>
            </p:cNvPr>
            <p:cNvSpPr/>
            <p:nvPr/>
          </p:nvSpPr>
          <p:spPr>
            <a:xfrm rot="10800000">
              <a:off x="1489767" y="60107219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AA4BCC-36F4-D346-ADCD-4AA791850DF3}"/>
                </a:ext>
              </a:extLst>
            </p:cNvPr>
            <p:cNvSpPr/>
            <p:nvPr/>
          </p:nvSpPr>
          <p:spPr>
            <a:xfrm rot="972481">
              <a:off x="-1523998" y="55033488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B9769C-917D-39EC-55C1-59A2B2011B82}"/>
                </a:ext>
              </a:extLst>
            </p:cNvPr>
            <p:cNvSpPr/>
            <p:nvPr/>
          </p:nvSpPr>
          <p:spPr>
            <a:xfrm rot="3259949">
              <a:off x="8242304" y="57869330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884D87B-757E-8953-754A-8D0339660CC7}"/>
                </a:ext>
              </a:extLst>
            </p:cNvPr>
            <p:cNvSpPr/>
            <p:nvPr/>
          </p:nvSpPr>
          <p:spPr>
            <a:xfrm rot="13284008">
              <a:off x="5785488" y="57773699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594C24D-8CB3-B035-8323-9DF3F2B167F3}"/>
                </a:ext>
              </a:extLst>
            </p:cNvPr>
            <p:cNvSpPr/>
            <p:nvPr/>
          </p:nvSpPr>
          <p:spPr>
            <a:xfrm rot="16773265">
              <a:off x="2006602" y="6265941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283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3DE65E-F4AE-1960-6E0E-D9D6DEE6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703" dirty="0"/>
              <a:t>Radar: With Directionality</a:t>
            </a:r>
          </a:p>
        </p:txBody>
      </p:sp>
      <p:pic>
        <p:nvPicPr>
          <p:cNvPr id="6" name="Content Placeholder 5" descr="A green radar screen with a point&#10;&#10;Description automatically generated">
            <a:extLst>
              <a:ext uri="{FF2B5EF4-FFF2-40B4-BE49-F238E27FC236}">
                <a16:creationId xmlns:a16="http://schemas.microsoft.com/office/drawing/2014/main" id="{0831735A-FF6F-6E00-2638-DC353F28C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3576" y="9139299"/>
            <a:ext cx="18070197" cy="1807019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2328A0-5394-1A36-2B32-7522AB8D75E3}"/>
              </a:ext>
            </a:extLst>
          </p:cNvPr>
          <p:cNvSpPr txBox="1"/>
          <p:nvPr/>
        </p:nvSpPr>
        <p:spPr>
          <a:xfrm>
            <a:off x="1050235" y="18055494"/>
            <a:ext cx="17296879" cy="23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stackoverflow.com/questions/15483410/animation-like-radar-objective-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1A412E-B4AA-D736-6812-323209FADD22}"/>
              </a:ext>
            </a:extLst>
          </p:cNvPr>
          <p:cNvGrpSpPr/>
          <p:nvPr/>
        </p:nvGrpSpPr>
        <p:grpSpPr>
          <a:xfrm>
            <a:off x="4013200" y="11995410"/>
            <a:ext cx="11430000" cy="10051398"/>
            <a:chOff x="4013200" y="11995410"/>
            <a:chExt cx="11430000" cy="1005139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E5ADFF-0455-91A5-5EBE-385EF1A4FECC}"/>
                </a:ext>
              </a:extLst>
            </p:cNvPr>
            <p:cNvSpPr/>
            <p:nvPr/>
          </p:nvSpPr>
          <p:spPr>
            <a:xfrm rot="10800000">
              <a:off x="5486400" y="13322433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E6F1324-DD3B-978A-37CB-10FB6B6AB2D3}"/>
                </a:ext>
              </a:extLst>
            </p:cNvPr>
            <p:cNvSpPr/>
            <p:nvPr/>
          </p:nvSpPr>
          <p:spPr>
            <a:xfrm rot="20182477">
              <a:off x="4013200" y="19875633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CC0FB59-0800-BB9F-CE20-FBAF24ADD5FB}"/>
                </a:ext>
              </a:extLst>
            </p:cNvPr>
            <p:cNvSpPr/>
            <p:nvPr/>
          </p:nvSpPr>
          <p:spPr>
            <a:xfrm rot="2954044">
              <a:off x="7362824" y="19482066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B9709B-1798-84F6-560D-AEE8D2C6FD51}"/>
                </a:ext>
              </a:extLst>
            </p:cNvPr>
            <p:cNvSpPr/>
            <p:nvPr/>
          </p:nvSpPr>
          <p:spPr>
            <a:xfrm rot="13757500">
              <a:off x="14528800" y="11995410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4D43E0-C39E-814E-0BF4-6E1A3D3248C1}"/>
                </a:ext>
              </a:extLst>
            </p:cNvPr>
            <p:cNvSpPr/>
            <p:nvPr/>
          </p:nvSpPr>
          <p:spPr>
            <a:xfrm rot="16563256">
              <a:off x="13462000" y="21132408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F62CE2-F8E7-5F74-9E07-1FE6E5C13ECA}"/>
              </a:ext>
            </a:extLst>
          </p:cNvPr>
          <p:cNvGrpSpPr/>
          <p:nvPr/>
        </p:nvGrpSpPr>
        <p:grpSpPr>
          <a:xfrm>
            <a:off x="3149600" y="13426774"/>
            <a:ext cx="10882627" cy="8465746"/>
            <a:chOff x="3352800" y="25761888"/>
            <a:chExt cx="10882627" cy="8465746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BA36072-475B-5EF2-DC9F-4280D3D830F5}"/>
                </a:ext>
              </a:extLst>
            </p:cNvPr>
            <p:cNvSpPr/>
            <p:nvPr/>
          </p:nvSpPr>
          <p:spPr>
            <a:xfrm rot="10800000">
              <a:off x="5740400" y="27071662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359926-4218-CD2A-146B-2DB73AC6E419}"/>
                </a:ext>
              </a:extLst>
            </p:cNvPr>
            <p:cNvSpPr/>
            <p:nvPr/>
          </p:nvSpPr>
          <p:spPr>
            <a:xfrm rot="20074682">
              <a:off x="3352800" y="30016927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59372F-2033-EA34-DAC9-AF46DB707E01}"/>
                </a:ext>
              </a:extLst>
            </p:cNvPr>
            <p:cNvSpPr/>
            <p:nvPr/>
          </p:nvSpPr>
          <p:spPr>
            <a:xfrm rot="3304353">
              <a:off x="9038274" y="30748492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CF6915D-3995-4D7B-4033-673EE38E30D6}"/>
                </a:ext>
              </a:extLst>
            </p:cNvPr>
            <p:cNvSpPr/>
            <p:nvPr/>
          </p:nvSpPr>
          <p:spPr>
            <a:xfrm rot="13385731">
              <a:off x="13321027" y="25761888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F7684F-83C9-CAE6-E13E-348D209F1B06}"/>
                </a:ext>
              </a:extLst>
            </p:cNvPr>
            <p:cNvSpPr/>
            <p:nvPr/>
          </p:nvSpPr>
          <p:spPr>
            <a:xfrm rot="16354419">
              <a:off x="10871200" y="33313234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192FB6-2275-8226-1937-3A5B2CB31640}"/>
              </a:ext>
            </a:extLst>
          </p:cNvPr>
          <p:cNvGrpSpPr/>
          <p:nvPr/>
        </p:nvGrpSpPr>
        <p:grpSpPr>
          <a:xfrm>
            <a:off x="2235200" y="14774564"/>
            <a:ext cx="10212073" cy="7209211"/>
            <a:chOff x="736601" y="41445231"/>
            <a:chExt cx="10212073" cy="7209211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E7637D-61D1-91BC-38F3-565DBF0421B4}"/>
                </a:ext>
              </a:extLst>
            </p:cNvPr>
            <p:cNvSpPr/>
            <p:nvPr/>
          </p:nvSpPr>
          <p:spPr>
            <a:xfrm rot="10800000">
              <a:off x="4137025" y="43239460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C7B785-EAED-0471-1547-A70F646F9E46}"/>
                </a:ext>
              </a:extLst>
            </p:cNvPr>
            <p:cNvSpPr/>
            <p:nvPr/>
          </p:nvSpPr>
          <p:spPr>
            <a:xfrm rot="791363">
              <a:off x="736601" y="42140238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F12C8F-C88C-DAF6-776F-48E7D66C8B9B}"/>
                </a:ext>
              </a:extLst>
            </p:cNvPr>
            <p:cNvSpPr/>
            <p:nvPr/>
          </p:nvSpPr>
          <p:spPr>
            <a:xfrm rot="3462730">
              <a:off x="8960487" y="43944489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C7F37C9-A970-9EEE-2894-21394F47F50D}"/>
                </a:ext>
              </a:extLst>
            </p:cNvPr>
            <p:cNvSpPr/>
            <p:nvPr/>
          </p:nvSpPr>
          <p:spPr>
            <a:xfrm rot="13295620">
              <a:off x="10034274" y="41445231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F6FEA2-FCB8-7570-54DD-AD2D5F8ABBF2}"/>
                </a:ext>
              </a:extLst>
            </p:cNvPr>
            <p:cNvSpPr/>
            <p:nvPr/>
          </p:nvSpPr>
          <p:spPr>
            <a:xfrm rot="16200000">
              <a:off x="7061201" y="47740042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69F7902-7466-C495-80C5-2E2BF3080DF8}"/>
              </a:ext>
            </a:extLst>
          </p:cNvPr>
          <p:cNvGrpSpPr/>
          <p:nvPr/>
        </p:nvGrpSpPr>
        <p:grpSpPr>
          <a:xfrm>
            <a:off x="2692400" y="13275751"/>
            <a:ext cx="10680702" cy="8540326"/>
            <a:chOff x="-1523998" y="55033488"/>
            <a:chExt cx="10680702" cy="854032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E03DDDA-F30E-8306-8178-8022872D4CA5}"/>
                </a:ext>
              </a:extLst>
            </p:cNvPr>
            <p:cNvSpPr/>
            <p:nvPr/>
          </p:nvSpPr>
          <p:spPr>
            <a:xfrm rot="10800000">
              <a:off x="1489767" y="60107219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AA4BCC-36F4-D346-ADCD-4AA791850DF3}"/>
                </a:ext>
              </a:extLst>
            </p:cNvPr>
            <p:cNvSpPr/>
            <p:nvPr/>
          </p:nvSpPr>
          <p:spPr>
            <a:xfrm rot="972481">
              <a:off x="-1523998" y="55033488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B9769C-917D-39EC-55C1-59A2B2011B82}"/>
                </a:ext>
              </a:extLst>
            </p:cNvPr>
            <p:cNvSpPr/>
            <p:nvPr/>
          </p:nvSpPr>
          <p:spPr>
            <a:xfrm rot="3259949">
              <a:off x="8242304" y="57869330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884D87B-757E-8953-754A-8D0339660CC7}"/>
                </a:ext>
              </a:extLst>
            </p:cNvPr>
            <p:cNvSpPr/>
            <p:nvPr/>
          </p:nvSpPr>
          <p:spPr>
            <a:xfrm rot="13284008">
              <a:off x="5785488" y="57773699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594C24D-8CB3-B035-8323-9DF3F2B167F3}"/>
                </a:ext>
              </a:extLst>
            </p:cNvPr>
            <p:cNvSpPr/>
            <p:nvPr/>
          </p:nvSpPr>
          <p:spPr>
            <a:xfrm rot="16773265">
              <a:off x="2006602" y="62659414"/>
              <a:ext cx="914400" cy="914400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063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B566B9C-0513-E040-3335-C8C80D96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4" dirty="0"/>
              <a:t>Doppler Effect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5D1A6-3CBB-E224-2B41-5373ED32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What Is the Doppler Effect? – Flypaper">
            <a:extLst>
              <a:ext uri="{FF2B5EF4-FFF2-40B4-BE49-F238E27FC236}">
                <a16:creationId xmlns:a16="http://schemas.microsoft.com/office/drawing/2014/main" id="{C1DC4E65-08DC-F638-B689-7D3C315D1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9522968"/>
            <a:ext cx="20122896" cy="1341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02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B566B9C-0513-E040-3335-C8C80D96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4" dirty="0"/>
              <a:t>Doppler Effect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25D1A6-3CBB-E224-2B41-5373ED324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Police Doppler Radar">
            <a:extLst>
              <a:ext uri="{FF2B5EF4-FFF2-40B4-BE49-F238E27FC236}">
                <a16:creationId xmlns:a16="http://schemas.microsoft.com/office/drawing/2014/main" id="{95545D79-7961-E7B0-CA9A-F84F155EF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1434572"/>
            <a:ext cx="19983450" cy="959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26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B566B9C-0513-E040-3335-C8C80D96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4" dirty="0"/>
              <a:t>Ground Based Radar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7EBA13-01D0-BC25-B871-F65EF8D5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6033" y="10542649"/>
            <a:ext cx="519941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2CD822-8A29-D6FB-2EDE-384FC2F9A9BE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2962074"/>
            <a:ext cx="20116800" cy="20116800"/>
            <a:chOff x="1965960" y="10877242"/>
            <a:chExt cx="16184880" cy="16184880"/>
          </a:xfrm>
        </p:grpSpPr>
        <p:sp>
          <p:nvSpPr>
            <p:cNvPr id="2" name="Block Arc 1">
              <a:extLst>
                <a:ext uri="{FF2B5EF4-FFF2-40B4-BE49-F238E27FC236}">
                  <a16:creationId xmlns:a16="http://schemas.microsoft.com/office/drawing/2014/main" id="{F5CF099C-4CC9-C037-C4CB-7777F799F7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5960" y="10877242"/>
              <a:ext cx="16184880" cy="16184880"/>
            </a:xfrm>
            <a:prstGeom prst="blockArc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 planet earth with continents and water&#10;&#10;Description automatically generated">
              <a:extLst>
                <a:ext uri="{FF2B5EF4-FFF2-40B4-BE49-F238E27FC236}">
                  <a16:creationId xmlns:a16="http://schemas.microsoft.com/office/drawing/2014/main" id="{06346749-693D-905C-17AD-626B62EEB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 b="48499"/>
            <a:stretch/>
          </p:blipFill>
          <p:spPr>
            <a:xfrm>
              <a:off x="2269537" y="11047348"/>
              <a:ext cx="15577726" cy="7922334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9B522A-6857-B50F-6B40-27D69E9BDD72}"/>
              </a:ext>
            </a:extLst>
          </p:cNvPr>
          <p:cNvCxnSpPr/>
          <p:nvPr/>
        </p:nvCxnSpPr>
        <p:spPr>
          <a:xfrm>
            <a:off x="0" y="13679424"/>
            <a:ext cx="20116800" cy="0"/>
          </a:xfrm>
          <a:prstGeom prst="line">
            <a:avLst/>
          </a:prstGeom>
          <a:ln w="76200">
            <a:solidFill>
              <a:schemeClr val="accent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26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B566B9C-0513-E040-3335-C8C80D96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4" dirty="0"/>
              <a:t>Ground Based Radar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7EBA13-01D0-BC25-B871-F65EF8D51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6033" y="10542649"/>
            <a:ext cx="519941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2" descr="Enhanced Space-Based Missile Tracking | Air &amp; Space Forces Magazine">
            <a:extLst>
              <a:ext uri="{FF2B5EF4-FFF2-40B4-BE49-F238E27FC236}">
                <a16:creationId xmlns:a16="http://schemas.microsoft.com/office/drawing/2014/main" id="{41823F1B-FF76-CF26-4756-BFF5581121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63"/>
          <a:stretch>
            <a:fillRect/>
          </a:stretch>
        </p:blipFill>
        <p:spPr bwMode="auto">
          <a:xfrm>
            <a:off x="-256032" y="12690044"/>
            <a:ext cx="20684492" cy="819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231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U colors">
      <a:dk1>
        <a:srgbClr val="000000"/>
      </a:dk1>
      <a:lt1>
        <a:srgbClr val="FFFFFF"/>
      </a:lt1>
      <a:dk2>
        <a:srgbClr val="4D4D4F"/>
      </a:dk2>
      <a:lt2>
        <a:srgbClr val="E7E6E6"/>
      </a:lt2>
      <a:accent1>
        <a:srgbClr val="0066A1"/>
      </a:accent1>
      <a:accent2>
        <a:srgbClr val="E37122"/>
      </a:accent2>
      <a:accent3>
        <a:srgbClr val="BED600"/>
      </a:accent3>
      <a:accent4>
        <a:srgbClr val="3FCFD5"/>
      </a:accent4>
      <a:accent5>
        <a:srgbClr val="002C5F"/>
      </a:accent5>
      <a:accent6>
        <a:srgbClr val="939598"/>
      </a:accent6>
      <a:hlink>
        <a:srgbClr val="0066A1"/>
      </a:hlink>
      <a:folHlink>
        <a:srgbClr val="002C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711</TotalTime>
  <Words>44</Words>
  <Application>Microsoft Macintosh PowerPoint</Application>
  <PresentationFormat>Custom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Helvetica</vt:lpstr>
      <vt:lpstr>1_Office Theme</vt:lpstr>
      <vt:lpstr>PowerPoint Presentation</vt:lpstr>
      <vt:lpstr>Radar: Distance Only</vt:lpstr>
      <vt:lpstr>Radar: With Directionality</vt:lpstr>
      <vt:lpstr>Doppler Effect</vt:lpstr>
      <vt:lpstr>Doppler Effect</vt:lpstr>
      <vt:lpstr>Ground Based Radar</vt:lpstr>
      <vt:lpstr>Ground Based Radar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Diamantides</dc:creator>
  <cp:lastModifiedBy>Kristin Diamantides</cp:lastModifiedBy>
  <cp:revision>15</cp:revision>
  <dcterms:created xsi:type="dcterms:W3CDTF">2024-01-03T14:31:07Z</dcterms:created>
  <dcterms:modified xsi:type="dcterms:W3CDTF">2024-07-29T17:37:18Z</dcterms:modified>
</cp:coreProperties>
</file>