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</p:sldMasterIdLst>
  <p:notesMasterIdLst>
    <p:notesMasterId r:id="rId34"/>
  </p:notesMasterIdLst>
  <p:sldIdLst>
    <p:sldId id="341" r:id="rId5"/>
    <p:sldId id="291" r:id="rId6"/>
    <p:sldId id="313" r:id="rId7"/>
    <p:sldId id="287" r:id="rId8"/>
    <p:sldId id="288" r:id="rId9"/>
    <p:sldId id="318" r:id="rId10"/>
    <p:sldId id="319" r:id="rId11"/>
    <p:sldId id="295" r:id="rId12"/>
    <p:sldId id="290" r:id="rId13"/>
    <p:sldId id="296" r:id="rId14"/>
    <p:sldId id="354" r:id="rId15"/>
    <p:sldId id="355" r:id="rId16"/>
    <p:sldId id="297" r:id="rId17"/>
    <p:sldId id="346" r:id="rId18"/>
    <p:sldId id="298" r:id="rId19"/>
    <p:sldId id="299" r:id="rId20"/>
    <p:sldId id="353" r:id="rId21"/>
    <p:sldId id="356" r:id="rId22"/>
    <p:sldId id="357" r:id="rId23"/>
    <p:sldId id="325" r:id="rId24"/>
    <p:sldId id="326" r:id="rId25"/>
    <p:sldId id="302" r:id="rId26"/>
    <p:sldId id="352" r:id="rId27"/>
    <p:sldId id="311" r:id="rId28"/>
    <p:sldId id="351" r:id="rId29"/>
    <p:sldId id="340" r:id="rId30"/>
    <p:sldId id="350" r:id="rId31"/>
    <p:sldId id="330" r:id="rId32"/>
    <p:sldId id="34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C6352D-B7C1-454B-65EC-A45554C9679D}" name="Ramos, Shelly" initials="RS" userId="S::shelly.ramos@tea.texas.gov::672d29b4-a020-4bca-8fc4-f7e7f6c88104" providerId="AD"/>
  <p188:author id="{4E503E51-45B9-23E8-8F6F-2A8EFED4C35E}" name="Sedberry, Michelle" initials="SM" userId="S::michelle.sedberry@tea.texas.gov::e3f13f86-4298-4319-bfce-92d4fc9ae9cc" providerId="AD"/>
  <p188:author id="{AD0536DE-C26A-22F5-0851-C53DBB32F552}" name="Wiebusch, Shawna" initials="WS" userId="S::shawna.wiebusch@tea.texas.gov::aa38751e-50bd-4ecc-8a44-25df2c0275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038"/>
    <a:srgbClr val="0000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2"/>
    <p:restoredTop sz="94580"/>
  </p:normalViewPr>
  <p:slideViewPr>
    <p:cSldViewPr snapToGrid="0">
      <p:cViewPr varScale="1">
        <p:scale>
          <a:sx n="146" d="100"/>
          <a:sy n="146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F20CB-171F-8A4D-A4AE-479C75409807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FB775-8F54-664D-A491-2DF9EA0A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2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24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743F7-5FEE-5149-BDA4-2CF8DCBF6F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66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10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26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41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79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81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18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80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18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65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6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48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27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34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53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40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17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47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07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972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As a class, discuss each group final numbers. Allow students to explain their reasoning behind their choice of materials and their math behind the labor cost.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41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67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93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Structural Engineering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62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Civil Engineer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4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62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D1088-E525-5D4A-B567-26D348C721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7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82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1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32358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freepngimg.com/png/24373-engineer-image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EA448FF-7205-A1A9-8FB7-E9A3C8EB904F}"/>
              </a:ext>
            </a:extLst>
          </p:cNvPr>
          <p:cNvGrpSpPr/>
          <p:nvPr userDrawn="1"/>
        </p:nvGrpSpPr>
        <p:grpSpPr>
          <a:xfrm>
            <a:off x="0" y="-116990"/>
            <a:ext cx="12192000" cy="5969110"/>
            <a:chOff x="0" y="-98156"/>
            <a:chExt cx="12192000" cy="5969110"/>
          </a:xfrm>
        </p:grpSpPr>
        <p:pic>
          <p:nvPicPr>
            <p:cNvPr id="5" name="Picture 4" descr="A picture containing building, outdoor, grass, sky&#10;&#10;Description automatically generated">
              <a:extLst>
                <a:ext uri="{FF2B5EF4-FFF2-40B4-BE49-F238E27FC236}">
                  <a16:creationId xmlns:a16="http://schemas.microsoft.com/office/drawing/2014/main" id="{1D0276E8-95F2-7B32-B797-4B7E6E60EB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192000" cy="5870955"/>
            </a:xfrm>
            <a:prstGeom prst="rect">
              <a:avLst/>
            </a:prstGeom>
          </p:spPr>
        </p:pic>
        <p:pic>
          <p:nvPicPr>
            <p:cNvPr id="6" name="Picture 5" descr="A yellow hard hat and pencils on a blueprint&#10;&#10;Description automatically generated with medium confidence">
              <a:extLst>
                <a:ext uri="{FF2B5EF4-FFF2-40B4-BE49-F238E27FC236}">
                  <a16:creationId xmlns:a16="http://schemas.microsoft.com/office/drawing/2014/main" id="{3852B2C1-DD8B-D467-A344-00F77C4D71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421657">
              <a:off x="6515333" y="-98156"/>
              <a:ext cx="5080000" cy="4127500"/>
            </a:xfrm>
            <a:prstGeom prst="rect">
              <a:avLst/>
            </a:prstGeom>
          </p:spPr>
        </p:pic>
      </p:grp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3F421328-2DEF-BB44-9FFA-59B39A103B9F}"/>
              </a:ext>
            </a:extLst>
          </p:cNvPr>
          <p:cNvSpPr/>
          <p:nvPr userDrawn="1"/>
        </p:nvSpPr>
        <p:spPr>
          <a:xfrm rot="10800000" flipH="1">
            <a:off x="-129465" y="0"/>
            <a:ext cx="7739406" cy="492079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4EC39264-3097-5C47-B677-03FF2769AF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759" y="6191216"/>
            <a:ext cx="2235502" cy="459294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79FC235-A43F-6549-98B6-2218EC7CD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b="7193"/>
          <a:stretch/>
        </p:blipFill>
        <p:spPr>
          <a:xfrm>
            <a:off x="538200" y="987045"/>
            <a:ext cx="1971599" cy="180153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BA315B04-B4BC-134E-BA6F-EE5445D62A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427" y="6051564"/>
            <a:ext cx="9144000" cy="738598"/>
          </a:xfrm>
        </p:spPr>
        <p:txBody>
          <a:bodyPr anchor="b">
            <a:normAutofit/>
          </a:bodyPr>
          <a:lstStyle>
            <a:lvl1pPr algn="l">
              <a:defRPr sz="3600" b="1" i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Care Package Launch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B276375-768F-8545-8F3F-1AA234DFE787}"/>
              </a:ext>
            </a:extLst>
          </p:cNvPr>
          <p:cNvSpPr/>
          <p:nvPr userDrawn="1"/>
        </p:nvSpPr>
        <p:spPr>
          <a:xfrm>
            <a:off x="9220600" y="-99919"/>
            <a:ext cx="12343601" cy="5952039"/>
          </a:xfrm>
          <a:custGeom>
            <a:avLst/>
            <a:gdLst>
              <a:gd name="connsiteX0" fmla="*/ 6029776 w 12343601"/>
              <a:gd name="connsiteY0" fmla="*/ 0 h 5952039"/>
              <a:gd name="connsiteX1" fmla="*/ 12343601 w 12343601"/>
              <a:gd name="connsiteY1" fmla="*/ 0 h 5952039"/>
              <a:gd name="connsiteX2" fmla="*/ 12343601 w 12343601"/>
              <a:gd name="connsiteY2" fmla="*/ 5952039 h 5952039"/>
              <a:gd name="connsiteX3" fmla="*/ 0 w 12343601"/>
              <a:gd name="connsiteY3" fmla="*/ 5952039 h 5952039"/>
              <a:gd name="connsiteX4" fmla="*/ 6029776 w 12343601"/>
              <a:gd name="connsiteY4" fmla="*/ 0 h 59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3601" h="5952039">
                <a:moveTo>
                  <a:pt x="6029776" y="0"/>
                </a:moveTo>
                <a:lnTo>
                  <a:pt x="12343601" y="0"/>
                </a:lnTo>
                <a:lnTo>
                  <a:pt x="12343601" y="5952039"/>
                </a:lnTo>
                <a:lnTo>
                  <a:pt x="0" y="5952039"/>
                </a:lnTo>
                <a:lnTo>
                  <a:pt x="60297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5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ov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12">
            <a:extLst>
              <a:ext uri="{FF2B5EF4-FFF2-40B4-BE49-F238E27FC236}">
                <a16:creationId xmlns:a16="http://schemas.microsoft.com/office/drawing/2014/main" id="{D86F4B70-2752-F4A4-7349-9CE75EE94F6B}"/>
              </a:ext>
            </a:extLst>
          </p:cNvPr>
          <p:cNvSpPr/>
          <p:nvPr userDrawn="1"/>
        </p:nvSpPr>
        <p:spPr>
          <a:xfrm>
            <a:off x="381224" y="5580769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/>
              <a:t>Improve (M</a:t>
            </a:r>
            <a:r>
              <a:rPr lang="es-ES" sz="1100" b="1" kern="1200" dirty="0" err="1"/>
              <a:t>ejorar</a:t>
            </a:r>
            <a:r>
              <a:rPr lang="es-ES" sz="1100" b="1" kern="1200" dirty="0"/>
              <a:t>)</a:t>
            </a:r>
            <a:endParaRPr lang="en-US" sz="1100" b="1" kern="1200" dirty="0"/>
          </a:p>
        </p:txBody>
      </p:sp>
      <p:sp>
        <p:nvSpPr>
          <p:cNvPr id="6" name="Freeform: Shape 13">
            <a:extLst>
              <a:ext uri="{FF2B5EF4-FFF2-40B4-BE49-F238E27FC236}">
                <a16:creationId xmlns:a16="http://schemas.microsoft.com/office/drawing/2014/main" id="{42496EB9-866A-48F8-A2E7-347464A6F689}"/>
              </a:ext>
            </a:extLst>
          </p:cNvPr>
          <p:cNvSpPr/>
          <p:nvPr userDrawn="1"/>
        </p:nvSpPr>
        <p:spPr>
          <a:xfrm>
            <a:off x="1285830" y="5580769"/>
            <a:ext cx="5413679" cy="839993"/>
          </a:xfrm>
          <a:custGeom>
            <a:avLst/>
            <a:gdLst>
              <a:gd name="connsiteX0" fmla="*/ 129666 w 777981"/>
              <a:gd name="connsiteY0" fmla="*/ 0 h 5014022"/>
              <a:gd name="connsiteX1" fmla="*/ 648315 w 777981"/>
              <a:gd name="connsiteY1" fmla="*/ 0 h 5014022"/>
              <a:gd name="connsiteX2" fmla="*/ 777981 w 777981"/>
              <a:gd name="connsiteY2" fmla="*/ 129666 h 5014022"/>
              <a:gd name="connsiteX3" fmla="*/ 777981 w 777981"/>
              <a:gd name="connsiteY3" fmla="*/ 5014022 h 5014022"/>
              <a:gd name="connsiteX4" fmla="*/ 777981 w 777981"/>
              <a:gd name="connsiteY4" fmla="*/ 5014022 h 5014022"/>
              <a:gd name="connsiteX5" fmla="*/ 0 w 777981"/>
              <a:gd name="connsiteY5" fmla="*/ 5014022 h 5014022"/>
              <a:gd name="connsiteX6" fmla="*/ 0 w 777981"/>
              <a:gd name="connsiteY6" fmla="*/ 5014022 h 5014022"/>
              <a:gd name="connsiteX7" fmla="*/ 0 w 777981"/>
              <a:gd name="connsiteY7" fmla="*/ 129666 h 5014022"/>
              <a:gd name="connsiteX8" fmla="*/ 129666 w 777981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1" h="5014022">
                <a:moveTo>
                  <a:pt x="777981" y="835689"/>
                </a:moveTo>
                <a:lnTo>
                  <a:pt x="777981" y="4178333"/>
                </a:lnTo>
                <a:cubicBezTo>
                  <a:pt x="777981" y="4639873"/>
                  <a:pt x="768973" y="5014019"/>
                  <a:pt x="757862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2" y="3"/>
                </a:lnTo>
                <a:cubicBezTo>
                  <a:pt x="768973" y="3"/>
                  <a:pt x="777981" y="374149"/>
                  <a:pt x="777981" y="835689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50" kern="1200" dirty="0">
                <a:solidFill>
                  <a:srgbClr val="000000"/>
                </a:solidFill>
              </a:rPr>
              <a:t>Analyze results from test </a:t>
            </a:r>
            <a:r>
              <a:rPr lang="en-US" sz="1150" kern="1200" dirty="0">
                <a:solidFill>
                  <a:schemeClr val="accent2"/>
                </a:solidFill>
              </a:rPr>
              <a:t>(</a:t>
            </a:r>
            <a:r>
              <a:rPr lang="en-US" sz="1150" kern="1200" dirty="0" err="1">
                <a:solidFill>
                  <a:schemeClr val="accent2"/>
                </a:solidFill>
              </a:rPr>
              <a:t>Analizar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los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resultados</a:t>
            </a:r>
            <a:r>
              <a:rPr lang="en-US" sz="1150" kern="1200" dirty="0">
                <a:solidFill>
                  <a:schemeClr val="accent2"/>
                </a:solidFill>
              </a:rPr>
              <a:t> de la </a:t>
            </a:r>
            <a:r>
              <a:rPr lang="en-US" sz="1150" kern="1200" dirty="0" err="1">
                <a:solidFill>
                  <a:schemeClr val="accent2"/>
                </a:solidFill>
              </a:rPr>
              <a:t>prueba</a:t>
            </a:r>
            <a:r>
              <a:rPr lang="en-US" sz="1150" kern="1200" dirty="0">
                <a:solidFill>
                  <a:schemeClr val="accent2"/>
                </a:solidFill>
              </a:rPr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50" kern="1200" dirty="0">
                <a:solidFill>
                  <a:srgbClr val="000000"/>
                </a:solidFill>
              </a:rPr>
              <a:t>Modify process or design to make it better </a:t>
            </a:r>
            <a:r>
              <a:rPr lang="en-US" sz="1150" kern="1200" dirty="0">
                <a:solidFill>
                  <a:schemeClr val="accent2"/>
                </a:solidFill>
              </a:rPr>
              <a:t>(</a:t>
            </a:r>
            <a:r>
              <a:rPr lang="en-US" sz="1150" kern="1200" dirty="0" err="1">
                <a:solidFill>
                  <a:schemeClr val="accent2"/>
                </a:solidFill>
              </a:rPr>
              <a:t>Modificar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el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proceso</a:t>
            </a:r>
            <a:r>
              <a:rPr lang="en-US" sz="1150" kern="1200" dirty="0">
                <a:solidFill>
                  <a:schemeClr val="accent2"/>
                </a:solidFill>
              </a:rPr>
              <a:t> o </a:t>
            </a:r>
            <a:r>
              <a:rPr lang="en-US" sz="1150" kern="1200" dirty="0" err="1">
                <a:solidFill>
                  <a:schemeClr val="accent2"/>
                </a:solidFill>
              </a:rPr>
              <a:t>el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diseño</a:t>
            </a:r>
            <a:r>
              <a:rPr lang="en-US" sz="1150" kern="1200" dirty="0">
                <a:solidFill>
                  <a:schemeClr val="accent2"/>
                </a:solidFill>
              </a:rPr>
              <a:t> para </a:t>
            </a:r>
            <a:r>
              <a:rPr lang="en-US" sz="1150" kern="1200" dirty="0" err="1">
                <a:solidFill>
                  <a:schemeClr val="accent2"/>
                </a:solidFill>
              </a:rPr>
              <a:t>hacerlo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mejor</a:t>
            </a:r>
            <a:r>
              <a:rPr lang="en-US" sz="1150" kern="1200" dirty="0">
                <a:solidFill>
                  <a:schemeClr val="accent2"/>
                </a:solidFill>
              </a:rPr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50" kern="1200" dirty="0">
                <a:solidFill>
                  <a:srgbClr val="000000"/>
                </a:solidFill>
              </a:rPr>
              <a:t>Repeat as many times as needed </a:t>
            </a:r>
            <a:r>
              <a:rPr lang="en-US" sz="1150" kern="1200" dirty="0">
                <a:solidFill>
                  <a:schemeClr val="accent2"/>
                </a:solidFill>
              </a:rPr>
              <a:t>(</a:t>
            </a:r>
            <a:r>
              <a:rPr lang="en-US" sz="1150" kern="1200" dirty="0" err="1">
                <a:solidFill>
                  <a:schemeClr val="accent2"/>
                </a:solidFill>
              </a:rPr>
              <a:t>Repita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tantas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veces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como</a:t>
            </a:r>
            <a:r>
              <a:rPr lang="en-US" sz="1150" kern="1200" dirty="0">
                <a:solidFill>
                  <a:schemeClr val="accent2"/>
                </a:solidFill>
              </a:rPr>
              <a:t> sea </a:t>
            </a:r>
            <a:r>
              <a:rPr lang="en-US" sz="1150" kern="1200" dirty="0" err="1">
                <a:solidFill>
                  <a:schemeClr val="accent2"/>
                </a:solidFill>
              </a:rPr>
              <a:t>necesario</a:t>
            </a:r>
            <a:r>
              <a:rPr lang="en-US" sz="1150" kern="1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300984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Improve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8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704" y="437238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Intro Slides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1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gineering Design Process 2+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4689" y="292035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 1</a:t>
            </a:r>
            <a:br>
              <a:rPr lang="en-US" dirty="0"/>
            </a:br>
            <a:r>
              <a:rPr lang="en-US" dirty="0" err="1"/>
              <a:t>spanish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ED08E2-78E8-7885-06B8-3E6E2FB6F68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36857" y="1579418"/>
            <a:ext cx="6318285" cy="5278582"/>
            <a:chOff x="3124200" y="1329914"/>
            <a:chExt cx="5851848" cy="4888899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4AABD1A1-417A-B003-FFD3-F6B4563A5309}"/>
                </a:ext>
              </a:extLst>
            </p:cNvPr>
            <p:cNvSpPr/>
            <p:nvPr/>
          </p:nvSpPr>
          <p:spPr>
            <a:xfrm>
              <a:off x="3124200" y="1329914"/>
              <a:ext cx="837826" cy="1196895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9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Identify (</a:t>
              </a:r>
              <a:r>
                <a:rPr lang="es-ES" sz="1100" b="1" kern="1200" dirty="0">
                  <a:latin typeface="+mj-lt"/>
                </a:rPr>
                <a:t>Identificar)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064C4F-CC12-A648-11AE-C242C69F4819}"/>
                </a:ext>
              </a:extLst>
            </p:cNvPr>
            <p:cNvSpPr/>
            <p:nvPr/>
          </p:nvSpPr>
          <p:spPr>
            <a:xfrm>
              <a:off x="3962025" y="1330764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Identify the problem </a:t>
              </a:r>
              <a:r>
                <a:rPr lang="en-US" sz="1600" kern="1200" dirty="0">
                  <a:solidFill>
                    <a:srgbClr val="F16038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rgbClr val="F16038"/>
                  </a:solidFill>
                  <a:latin typeface="+mj-lt"/>
                </a:rPr>
                <a:t>Identificar el problema)</a:t>
              </a:r>
              <a:endParaRPr lang="en-US" sz="1600" kern="1200" dirty="0">
                <a:solidFill>
                  <a:srgbClr val="F16038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j-lt"/>
                  <a:ea typeface="+mn-ea"/>
                  <a:cs typeface="Arial" panose="020B0604020202020204" pitchFamily="34" charset="0"/>
                </a:rPr>
                <a:t>Identify the criteria and constraints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Identificar los criterios y las restricciones)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DC8A5A-290A-D370-0EB6-B9FBE9103847}"/>
                </a:ext>
              </a:extLst>
            </p:cNvPr>
            <p:cNvSpPr/>
            <p:nvPr/>
          </p:nvSpPr>
          <p:spPr>
            <a:xfrm>
              <a:off x="3124200" y="2253277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Imagine (</a:t>
              </a:r>
              <a:r>
                <a:rPr lang="es-ES" sz="1100" b="1" kern="1200" dirty="0">
                  <a:latin typeface="+mj-lt"/>
                </a:rPr>
                <a:t>Imaginar)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1C24C116-22D4-A376-FE49-2C4AE6FA9FA8}"/>
                </a:ext>
              </a:extLst>
            </p:cNvPr>
            <p:cNvSpPr/>
            <p:nvPr/>
          </p:nvSpPr>
          <p:spPr>
            <a:xfrm>
              <a:off x="3962025" y="2253273"/>
              <a:ext cx="5014023" cy="777990"/>
            </a:xfrm>
            <a:custGeom>
              <a:avLst/>
              <a:gdLst>
                <a:gd name="connsiteX0" fmla="*/ 129667 w 777989"/>
                <a:gd name="connsiteY0" fmla="*/ 0 h 5014022"/>
                <a:gd name="connsiteX1" fmla="*/ 648322 w 777989"/>
                <a:gd name="connsiteY1" fmla="*/ 0 h 5014022"/>
                <a:gd name="connsiteX2" fmla="*/ 777989 w 777989"/>
                <a:gd name="connsiteY2" fmla="*/ 129667 h 5014022"/>
                <a:gd name="connsiteX3" fmla="*/ 777989 w 777989"/>
                <a:gd name="connsiteY3" fmla="*/ 5014022 h 5014022"/>
                <a:gd name="connsiteX4" fmla="*/ 777989 w 777989"/>
                <a:gd name="connsiteY4" fmla="*/ 5014022 h 5014022"/>
                <a:gd name="connsiteX5" fmla="*/ 0 w 777989"/>
                <a:gd name="connsiteY5" fmla="*/ 5014022 h 5014022"/>
                <a:gd name="connsiteX6" fmla="*/ 0 w 777989"/>
                <a:gd name="connsiteY6" fmla="*/ 5014022 h 5014022"/>
                <a:gd name="connsiteX7" fmla="*/ 0 w 777989"/>
                <a:gd name="connsiteY7" fmla="*/ 129667 h 5014022"/>
                <a:gd name="connsiteX8" fmla="*/ 129667 w 777989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9" h="5014022">
                  <a:moveTo>
                    <a:pt x="777989" y="835686"/>
                  </a:moveTo>
                  <a:lnTo>
                    <a:pt x="777989" y="4178336"/>
                  </a:lnTo>
                  <a:cubicBezTo>
                    <a:pt x="777989" y="4639870"/>
                    <a:pt x="768981" y="5014019"/>
                    <a:pt x="75786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9" y="3"/>
                  </a:lnTo>
                  <a:cubicBezTo>
                    <a:pt x="768981" y="3"/>
                    <a:pt x="777989" y="374152"/>
                    <a:pt x="777989" y="83568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Explore the materials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Explora los materiales)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 ideas </a:t>
              </a:r>
              <a:r>
                <a:rPr lang="en-US" sz="16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(Tormenta de ideas)</a:t>
              </a:r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55CC3741-EABE-38F0-74F7-F71487AFEBD3}"/>
                </a:ext>
              </a:extLst>
            </p:cNvPr>
            <p:cNvSpPr/>
            <p:nvPr/>
          </p:nvSpPr>
          <p:spPr>
            <a:xfrm>
              <a:off x="3124200" y="3176902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4D9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Plan</a:t>
              </a:r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F4323C40-1EB2-B6F5-3AE5-C177993BC615}"/>
                </a:ext>
              </a:extLst>
            </p:cNvPr>
            <p:cNvSpPr/>
            <p:nvPr/>
          </p:nvSpPr>
          <p:spPr>
            <a:xfrm>
              <a:off x="3962026" y="3175785"/>
              <a:ext cx="5014022" cy="780215"/>
            </a:xfrm>
            <a:custGeom>
              <a:avLst/>
              <a:gdLst>
                <a:gd name="connsiteX0" fmla="*/ 130038 w 780214"/>
                <a:gd name="connsiteY0" fmla="*/ 0 h 5014022"/>
                <a:gd name="connsiteX1" fmla="*/ 650176 w 780214"/>
                <a:gd name="connsiteY1" fmla="*/ 0 h 5014022"/>
                <a:gd name="connsiteX2" fmla="*/ 780214 w 780214"/>
                <a:gd name="connsiteY2" fmla="*/ 130038 h 5014022"/>
                <a:gd name="connsiteX3" fmla="*/ 780214 w 780214"/>
                <a:gd name="connsiteY3" fmla="*/ 5014022 h 5014022"/>
                <a:gd name="connsiteX4" fmla="*/ 780214 w 780214"/>
                <a:gd name="connsiteY4" fmla="*/ 5014022 h 5014022"/>
                <a:gd name="connsiteX5" fmla="*/ 0 w 780214"/>
                <a:gd name="connsiteY5" fmla="*/ 5014022 h 5014022"/>
                <a:gd name="connsiteX6" fmla="*/ 0 w 780214"/>
                <a:gd name="connsiteY6" fmla="*/ 5014022 h 5014022"/>
                <a:gd name="connsiteX7" fmla="*/ 0 w 780214"/>
                <a:gd name="connsiteY7" fmla="*/ 130038 h 5014022"/>
                <a:gd name="connsiteX8" fmla="*/ 130038 w 780214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214" h="5014022">
                  <a:moveTo>
                    <a:pt x="780214" y="835687"/>
                  </a:moveTo>
                  <a:lnTo>
                    <a:pt x="780214" y="4178335"/>
                  </a:lnTo>
                  <a:cubicBezTo>
                    <a:pt x="780214" y="4639870"/>
                    <a:pt x="771155" y="5014019"/>
                    <a:pt x="75997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9979" y="3"/>
                  </a:lnTo>
                  <a:cubicBezTo>
                    <a:pt x="771155" y="3"/>
                    <a:pt x="780214" y="374152"/>
                    <a:pt x="780214" y="83568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824D94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6977" rIns="46976" bIns="4697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Create a plan individually 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Crear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 plan 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indivudualmente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Select a group idea 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Seleccione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una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idea de 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grupo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Gather materials 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Reunir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materiales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2E06206A-EE9C-3F3D-8401-DAB62CD3AF45}"/>
                </a:ext>
              </a:extLst>
            </p:cNvPr>
            <p:cNvSpPr/>
            <p:nvPr/>
          </p:nvSpPr>
          <p:spPr>
            <a:xfrm>
              <a:off x="3124200" y="4099411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E95E0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Create (H</a:t>
              </a:r>
              <a:r>
                <a:rPr lang="es-ES" sz="1100" b="1" kern="1200" dirty="0" err="1"/>
                <a:t>acer</a:t>
              </a:r>
              <a:r>
                <a:rPr lang="es-ES" sz="1100" b="1" kern="1200" dirty="0"/>
                <a:t>)</a:t>
              </a:r>
              <a:endParaRPr lang="en-US" sz="1100" b="1" kern="1200" dirty="0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2294B055-517E-E773-C690-4C690235D55A}"/>
                </a:ext>
              </a:extLst>
            </p:cNvPr>
            <p:cNvSpPr/>
            <p:nvPr/>
          </p:nvSpPr>
          <p:spPr>
            <a:xfrm>
              <a:off x="3962025" y="4098554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rgbClr val="E95E09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Build the product/prototype </a:t>
              </a:r>
              <a:r>
                <a:rPr lang="en-US" sz="1600" kern="1200" dirty="0">
                  <a:solidFill>
                    <a:schemeClr val="accent2"/>
                  </a:solidFill>
                </a:rPr>
                <a:t>(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Construir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producto</a:t>
              </a:r>
              <a:r>
                <a:rPr lang="en-US" sz="1600" kern="1200" dirty="0">
                  <a:solidFill>
                    <a:schemeClr val="accent2"/>
                  </a:solidFill>
                </a:rPr>
                <a:t>/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prototipo</a:t>
              </a:r>
              <a:r>
                <a:rPr lang="en-US" sz="1600" kern="1200" dirty="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Test the product/prototype </a:t>
              </a:r>
              <a:r>
                <a:rPr lang="en-US" sz="1600" kern="1200" dirty="0">
                  <a:solidFill>
                    <a:schemeClr val="accent2"/>
                  </a:solidFill>
                </a:rPr>
                <a:t>(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Probar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producto</a:t>
              </a:r>
              <a:r>
                <a:rPr lang="en-US" sz="1600" kern="1200" dirty="0">
                  <a:solidFill>
                    <a:schemeClr val="accent2"/>
                  </a:solidFill>
                </a:rPr>
                <a:t>/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prototipo</a:t>
              </a:r>
              <a:r>
                <a:rPr lang="en-US" sz="1600" kern="1200" dirty="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B22AB8AB-49D8-E38E-3327-2446E9085C16}"/>
                </a:ext>
              </a:extLst>
            </p:cNvPr>
            <p:cNvSpPr/>
            <p:nvPr/>
          </p:nvSpPr>
          <p:spPr>
            <a:xfrm>
              <a:off x="3124200" y="5021919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Improve (M</a:t>
              </a:r>
              <a:r>
                <a:rPr lang="es-ES" sz="1100" b="1" kern="1200" dirty="0" err="1"/>
                <a:t>ejorar</a:t>
              </a:r>
              <a:r>
                <a:rPr lang="es-ES" sz="1100" b="1" kern="1200" dirty="0"/>
                <a:t>)</a:t>
              </a:r>
              <a:endParaRPr lang="en-US" sz="1100" b="1" kern="1200" dirty="0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262D44D2-A32B-235A-127F-ACA743287335}"/>
                </a:ext>
              </a:extLst>
            </p:cNvPr>
            <p:cNvSpPr/>
            <p:nvPr/>
          </p:nvSpPr>
          <p:spPr>
            <a:xfrm>
              <a:off x="3962025" y="5021919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50" kern="1200" dirty="0">
                  <a:solidFill>
                    <a:srgbClr val="000000"/>
                  </a:solidFill>
                </a:rPr>
                <a:t>Analyze results from test </a:t>
              </a:r>
              <a:r>
                <a:rPr lang="en-US" sz="1150" kern="1200" dirty="0">
                  <a:solidFill>
                    <a:schemeClr val="accent2"/>
                  </a:solidFill>
                </a:rPr>
                <a:t>(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Analizar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los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resultados</a:t>
              </a:r>
              <a:r>
                <a:rPr lang="en-US" sz="1150" kern="1200" dirty="0">
                  <a:solidFill>
                    <a:schemeClr val="accent2"/>
                  </a:solidFill>
                </a:rPr>
                <a:t> de la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prueba</a:t>
              </a:r>
              <a:r>
                <a:rPr lang="en-US" sz="1150" kern="1200" dirty="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50" kern="1200" dirty="0">
                  <a:solidFill>
                    <a:srgbClr val="000000"/>
                  </a:solidFill>
                </a:rPr>
                <a:t>Modify process or design to make it better </a:t>
              </a:r>
              <a:r>
                <a:rPr lang="en-US" sz="1150" kern="1200" dirty="0">
                  <a:solidFill>
                    <a:schemeClr val="accent2"/>
                  </a:solidFill>
                </a:rPr>
                <a:t>(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Modificar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proceso</a:t>
              </a:r>
              <a:r>
                <a:rPr lang="en-US" sz="1150" kern="1200" dirty="0">
                  <a:solidFill>
                    <a:schemeClr val="accent2"/>
                  </a:solidFill>
                </a:rPr>
                <a:t> o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diseño</a:t>
              </a:r>
              <a:r>
                <a:rPr lang="en-US" sz="1150" kern="1200" dirty="0">
                  <a:solidFill>
                    <a:schemeClr val="accent2"/>
                  </a:solidFill>
                </a:rPr>
                <a:t> para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hacerlo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mejor</a:t>
              </a:r>
              <a:r>
                <a:rPr lang="en-US" sz="1150" kern="1200" dirty="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50" kern="1200" dirty="0">
                  <a:solidFill>
                    <a:srgbClr val="000000"/>
                  </a:solidFill>
                </a:rPr>
                <a:t>Repeat as many times as needed </a:t>
              </a:r>
              <a:r>
                <a:rPr lang="en-US" sz="1150" kern="1200" dirty="0">
                  <a:solidFill>
                    <a:schemeClr val="accent2"/>
                  </a:solidFill>
                </a:rPr>
                <a:t>(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Repita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tantas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veces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como</a:t>
              </a:r>
              <a:r>
                <a:rPr lang="en-US" sz="1150" kern="1200" dirty="0">
                  <a:solidFill>
                    <a:schemeClr val="accent2"/>
                  </a:solidFill>
                </a:rPr>
                <a:t> sea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necesario</a:t>
              </a:r>
              <a:r>
                <a:rPr lang="en-US" sz="1150" kern="1200" dirty="0">
                  <a:solidFill>
                    <a:schemeClr val="accent2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369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ntify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293910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Identify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Freeform: Shape 2">
            <a:extLst>
              <a:ext uri="{FF2B5EF4-FFF2-40B4-BE49-F238E27FC236}">
                <a16:creationId xmlns:a16="http://schemas.microsoft.com/office/drawing/2014/main" id="{FFF9544E-E20C-DDB6-0B0B-A20A4ADB0BB5}"/>
              </a:ext>
            </a:extLst>
          </p:cNvPr>
          <p:cNvSpPr/>
          <p:nvPr userDrawn="1"/>
        </p:nvSpPr>
        <p:spPr>
          <a:xfrm>
            <a:off x="380054" y="5572492"/>
            <a:ext cx="904607" cy="1292297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82C34D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9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rPr>
              <a:t>Identify (</a:t>
            </a:r>
            <a:r>
              <a:rPr lang="es-ES" sz="1100" b="1" kern="1200" dirty="0">
                <a:latin typeface="+mj-lt"/>
              </a:rPr>
              <a:t>Identificar)</a:t>
            </a:r>
            <a:endParaRPr lang="en-US" sz="11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664904C6-B2F0-DB04-E8F4-39F75DF79B79}"/>
              </a:ext>
            </a:extLst>
          </p:cNvPr>
          <p:cNvSpPr/>
          <p:nvPr userDrawn="1"/>
        </p:nvSpPr>
        <p:spPr>
          <a:xfrm>
            <a:off x="1284660" y="5573410"/>
            <a:ext cx="5413679" cy="839993"/>
          </a:xfrm>
          <a:custGeom>
            <a:avLst/>
            <a:gdLst>
              <a:gd name="connsiteX0" fmla="*/ 129666 w 777981"/>
              <a:gd name="connsiteY0" fmla="*/ 0 h 5014022"/>
              <a:gd name="connsiteX1" fmla="*/ 648315 w 777981"/>
              <a:gd name="connsiteY1" fmla="*/ 0 h 5014022"/>
              <a:gd name="connsiteX2" fmla="*/ 777981 w 777981"/>
              <a:gd name="connsiteY2" fmla="*/ 129666 h 5014022"/>
              <a:gd name="connsiteX3" fmla="*/ 777981 w 777981"/>
              <a:gd name="connsiteY3" fmla="*/ 5014022 h 5014022"/>
              <a:gd name="connsiteX4" fmla="*/ 777981 w 777981"/>
              <a:gd name="connsiteY4" fmla="*/ 5014022 h 5014022"/>
              <a:gd name="connsiteX5" fmla="*/ 0 w 777981"/>
              <a:gd name="connsiteY5" fmla="*/ 5014022 h 5014022"/>
              <a:gd name="connsiteX6" fmla="*/ 0 w 777981"/>
              <a:gd name="connsiteY6" fmla="*/ 5014022 h 5014022"/>
              <a:gd name="connsiteX7" fmla="*/ 0 w 777981"/>
              <a:gd name="connsiteY7" fmla="*/ 129666 h 5014022"/>
              <a:gd name="connsiteX8" fmla="*/ 129666 w 777981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1" h="5014022">
                <a:moveTo>
                  <a:pt x="777981" y="835689"/>
                </a:moveTo>
                <a:lnTo>
                  <a:pt x="777981" y="4178333"/>
                </a:lnTo>
                <a:cubicBezTo>
                  <a:pt x="777981" y="4639873"/>
                  <a:pt x="768973" y="5014019"/>
                  <a:pt x="757862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2" y="3"/>
                </a:lnTo>
                <a:cubicBezTo>
                  <a:pt x="768973" y="3"/>
                  <a:pt x="777981" y="374149"/>
                  <a:pt x="777981" y="835689"/>
                </a:cubicBez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82C34D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600" kern="1200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rPr>
              <a:t>Identify the problem </a:t>
            </a:r>
            <a:r>
              <a:rPr lang="en-US" sz="1600" kern="1200" dirty="0">
                <a:solidFill>
                  <a:srgbClr val="F16038"/>
                </a:solidFill>
                <a:latin typeface="+mj-lt"/>
                <a:ea typeface="+mn-ea"/>
                <a:cs typeface="Arial" panose="020B0604020202020204" pitchFamily="34" charset="0"/>
              </a:rPr>
              <a:t>(</a:t>
            </a:r>
            <a:r>
              <a:rPr lang="es-ES" sz="1600" kern="1200" dirty="0">
                <a:solidFill>
                  <a:srgbClr val="F16038"/>
                </a:solidFill>
                <a:latin typeface="+mj-lt"/>
              </a:rPr>
              <a:t>Identificar el problema)</a:t>
            </a:r>
            <a:endParaRPr lang="en-US" sz="1600" kern="1200" dirty="0">
              <a:solidFill>
                <a:srgbClr val="F16038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+mj-lt"/>
                <a:ea typeface="+mn-ea"/>
                <a:cs typeface="Arial" panose="020B0604020202020204" pitchFamily="34" charset="0"/>
              </a:rPr>
              <a:t>Identify the criteria and constraints </a:t>
            </a:r>
            <a:r>
              <a: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rPr>
              <a:t>(</a:t>
            </a:r>
            <a:r>
              <a:rPr lang="es-ES" sz="1600" kern="1200" dirty="0">
                <a:solidFill>
                  <a:schemeClr val="accent2"/>
                </a:solidFill>
                <a:latin typeface="+mj-lt"/>
              </a:rPr>
              <a:t>Identificar los criterios y las restricciones)</a:t>
            </a:r>
            <a:endParaRPr lang="en-US" sz="1600" kern="1200" dirty="0">
              <a:solidFill>
                <a:schemeClr val="accent2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3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ine Mater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Imagine Materials</a:t>
            </a:r>
            <a:br>
              <a:rPr lang="en-US" dirty="0"/>
            </a:b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EFC2E0-FC06-6ECC-E2E6-FF042DDB55A2}"/>
              </a:ext>
            </a:extLst>
          </p:cNvPr>
          <p:cNvGrpSpPr/>
          <p:nvPr userDrawn="1"/>
        </p:nvGrpSpPr>
        <p:grpSpPr>
          <a:xfrm>
            <a:off x="381226" y="5580760"/>
            <a:ext cx="6318285" cy="1292300"/>
            <a:chOff x="381226" y="5580760"/>
            <a:chExt cx="6318285" cy="1292300"/>
          </a:xfrm>
        </p:grpSpPr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2BC96548-77F3-9935-4210-11B7968AE9DD}"/>
                </a:ext>
              </a:extLst>
            </p:cNvPr>
            <p:cNvSpPr/>
            <p:nvPr userDrawn="1"/>
          </p:nvSpPr>
          <p:spPr>
            <a:xfrm>
              <a:off x="381226" y="5580764"/>
              <a:ext cx="904607" cy="1292296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Imagine (</a:t>
              </a:r>
              <a:r>
                <a:rPr lang="es-ES" sz="1100" b="1" kern="1200" dirty="0">
                  <a:latin typeface="+mj-lt"/>
                </a:rPr>
                <a:t>Imaginar)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" name="Freeform: Shape 7">
              <a:extLst>
                <a:ext uri="{FF2B5EF4-FFF2-40B4-BE49-F238E27FC236}">
                  <a16:creationId xmlns:a16="http://schemas.microsoft.com/office/drawing/2014/main" id="{10CDAD76-8334-09D2-CABF-391B5BD1394D}"/>
                </a:ext>
              </a:extLst>
            </p:cNvPr>
            <p:cNvSpPr/>
            <p:nvPr userDrawn="1"/>
          </p:nvSpPr>
          <p:spPr>
            <a:xfrm>
              <a:off x="1285832" y="5580760"/>
              <a:ext cx="5413679" cy="840002"/>
            </a:xfrm>
            <a:custGeom>
              <a:avLst/>
              <a:gdLst>
                <a:gd name="connsiteX0" fmla="*/ 129667 w 777989"/>
                <a:gd name="connsiteY0" fmla="*/ 0 h 5014022"/>
                <a:gd name="connsiteX1" fmla="*/ 648322 w 777989"/>
                <a:gd name="connsiteY1" fmla="*/ 0 h 5014022"/>
                <a:gd name="connsiteX2" fmla="*/ 777989 w 777989"/>
                <a:gd name="connsiteY2" fmla="*/ 129667 h 5014022"/>
                <a:gd name="connsiteX3" fmla="*/ 777989 w 777989"/>
                <a:gd name="connsiteY3" fmla="*/ 5014022 h 5014022"/>
                <a:gd name="connsiteX4" fmla="*/ 777989 w 777989"/>
                <a:gd name="connsiteY4" fmla="*/ 5014022 h 5014022"/>
                <a:gd name="connsiteX5" fmla="*/ 0 w 777989"/>
                <a:gd name="connsiteY5" fmla="*/ 5014022 h 5014022"/>
                <a:gd name="connsiteX6" fmla="*/ 0 w 777989"/>
                <a:gd name="connsiteY6" fmla="*/ 5014022 h 5014022"/>
                <a:gd name="connsiteX7" fmla="*/ 0 w 777989"/>
                <a:gd name="connsiteY7" fmla="*/ 129667 h 5014022"/>
                <a:gd name="connsiteX8" fmla="*/ 129667 w 777989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9" h="5014022">
                  <a:moveTo>
                    <a:pt x="777989" y="835686"/>
                  </a:moveTo>
                  <a:lnTo>
                    <a:pt x="777989" y="4178336"/>
                  </a:lnTo>
                  <a:cubicBezTo>
                    <a:pt x="777989" y="4639870"/>
                    <a:pt x="768981" y="5014019"/>
                    <a:pt x="75786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9" y="3"/>
                  </a:lnTo>
                  <a:cubicBezTo>
                    <a:pt x="768981" y="3"/>
                    <a:pt x="777989" y="374152"/>
                    <a:pt x="777989" y="83568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Explore the materials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Explorar los materiales)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 ideas </a:t>
              </a:r>
              <a:r>
                <a:rPr lang="en-US" sz="16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(Tormenta de ideas)</a:t>
              </a:r>
            </a:p>
          </p:txBody>
        </p:sp>
      </p:grp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A3E7DC5F-003E-D617-D976-4FF18F28489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13300" y="1722438"/>
            <a:ext cx="11716763" cy="37560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9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in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Imagine Materials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2BC96548-77F3-9935-4210-11B7968AE9DD}"/>
              </a:ext>
            </a:extLst>
          </p:cNvPr>
          <p:cNvSpPr/>
          <p:nvPr userDrawn="1"/>
        </p:nvSpPr>
        <p:spPr>
          <a:xfrm>
            <a:off x="381226" y="558076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00578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rPr>
              <a:t>Imagine (</a:t>
            </a:r>
            <a:r>
              <a:rPr lang="es-ES" sz="1100" b="1" kern="1200" dirty="0">
                <a:latin typeface="+mj-lt"/>
              </a:rPr>
              <a:t>Imaginar)</a:t>
            </a:r>
            <a:endParaRPr lang="en-US" sz="11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10CDAD76-8334-09D2-CABF-391B5BD1394D}"/>
              </a:ext>
            </a:extLst>
          </p:cNvPr>
          <p:cNvSpPr/>
          <p:nvPr userDrawn="1"/>
        </p:nvSpPr>
        <p:spPr>
          <a:xfrm>
            <a:off x="1285832" y="5580760"/>
            <a:ext cx="5413679" cy="840002"/>
          </a:xfrm>
          <a:custGeom>
            <a:avLst/>
            <a:gdLst>
              <a:gd name="connsiteX0" fmla="*/ 129667 w 777989"/>
              <a:gd name="connsiteY0" fmla="*/ 0 h 5014022"/>
              <a:gd name="connsiteX1" fmla="*/ 648322 w 777989"/>
              <a:gd name="connsiteY1" fmla="*/ 0 h 5014022"/>
              <a:gd name="connsiteX2" fmla="*/ 777989 w 777989"/>
              <a:gd name="connsiteY2" fmla="*/ 129667 h 5014022"/>
              <a:gd name="connsiteX3" fmla="*/ 777989 w 777989"/>
              <a:gd name="connsiteY3" fmla="*/ 5014022 h 5014022"/>
              <a:gd name="connsiteX4" fmla="*/ 777989 w 777989"/>
              <a:gd name="connsiteY4" fmla="*/ 5014022 h 5014022"/>
              <a:gd name="connsiteX5" fmla="*/ 0 w 777989"/>
              <a:gd name="connsiteY5" fmla="*/ 5014022 h 5014022"/>
              <a:gd name="connsiteX6" fmla="*/ 0 w 777989"/>
              <a:gd name="connsiteY6" fmla="*/ 5014022 h 5014022"/>
              <a:gd name="connsiteX7" fmla="*/ 0 w 777989"/>
              <a:gd name="connsiteY7" fmla="*/ 129667 h 5014022"/>
              <a:gd name="connsiteX8" fmla="*/ 129667 w 777989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9" h="5014022">
                <a:moveTo>
                  <a:pt x="777989" y="835686"/>
                </a:moveTo>
                <a:lnTo>
                  <a:pt x="777989" y="4178336"/>
                </a:lnTo>
                <a:cubicBezTo>
                  <a:pt x="777989" y="4639870"/>
                  <a:pt x="768981" y="5014019"/>
                  <a:pt x="757869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9" y="3"/>
                </a:lnTo>
                <a:cubicBezTo>
                  <a:pt x="768981" y="3"/>
                  <a:pt x="777989" y="374152"/>
                  <a:pt x="777989" y="835686"/>
                </a:cubicBez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005786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rPr>
              <a:t>Explore the materials </a:t>
            </a:r>
            <a:r>
              <a: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rPr>
              <a:t>(</a:t>
            </a:r>
            <a:r>
              <a:rPr lang="es-ES" sz="1600" kern="1200" dirty="0">
                <a:solidFill>
                  <a:schemeClr val="accent2"/>
                </a:solidFill>
                <a:latin typeface="+mj-lt"/>
              </a:rPr>
              <a:t>Explorar los materiales)</a:t>
            </a:r>
            <a:endParaRPr lang="en-US" sz="1600" kern="1200" dirty="0">
              <a:solidFill>
                <a:schemeClr val="accent2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Brainstorm ideas </a:t>
            </a:r>
            <a:r>
              <a:rPr lang="en-US" sz="16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(Tormenta de ideas)</a:t>
            </a:r>
          </a:p>
        </p:txBody>
      </p:sp>
    </p:spTree>
    <p:extLst>
      <p:ext uri="{BB962C8B-B14F-4D97-AF65-F5344CB8AC3E}">
        <p14:creationId xmlns:p14="http://schemas.microsoft.com/office/powerpoint/2010/main" val="340540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8">
            <a:extLst>
              <a:ext uri="{FF2B5EF4-FFF2-40B4-BE49-F238E27FC236}">
                <a16:creationId xmlns:a16="http://schemas.microsoft.com/office/drawing/2014/main" id="{8F731493-7631-B7D4-D5D2-4C3D43E26A5A}"/>
              </a:ext>
            </a:extLst>
          </p:cNvPr>
          <p:cNvSpPr/>
          <p:nvPr userDrawn="1"/>
        </p:nvSpPr>
        <p:spPr>
          <a:xfrm>
            <a:off x="381226" y="557956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824D9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rPr>
              <a:t>Plan</a:t>
            </a: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9616F982-10CC-8552-7E70-9B46F888B4FC}"/>
              </a:ext>
            </a:extLst>
          </p:cNvPr>
          <p:cNvSpPr/>
          <p:nvPr userDrawn="1"/>
        </p:nvSpPr>
        <p:spPr>
          <a:xfrm>
            <a:off x="1285833" y="5578358"/>
            <a:ext cx="5413678" cy="842404"/>
          </a:xfrm>
          <a:custGeom>
            <a:avLst/>
            <a:gdLst>
              <a:gd name="connsiteX0" fmla="*/ 130038 w 780214"/>
              <a:gd name="connsiteY0" fmla="*/ 0 h 5014022"/>
              <a:gd name="connsiteX1" fmla="*/ 650176 w 780214"/>
              <a:gd name="connsiteY1" fmla="*/ 0 h 5014022"/>
              <a:gd name="connsiteX2" fmla="*/ 780214 w 780214"/>
              <a:gd name="connsiteY2" fmla="*/ 130038 h 5014022"/>
              <a:gd name="connsiteX3" fmla="*/ 780214 w 780214"/>
              <a:gd name="connsiteY3" fmla="*/ 5014022 h 5014022"/>
              <a:gd name="connsiteX4" fmla="*/ 780214 w 780214"/>
              <a:gd name="connsiteY4" fmla="*/ 5014022 h 5014022"/>
              <a:gd name="connsiteX5" fmla="*/ 0 w 780214"/>
              <a:gd name="connsiteY5" fmla="*/ 5014022 h 5014022"/>
              <a:gd name="connsiteX6" fmla="*/ 0 w 780214"/>
              <a:gd name="connsiteY6" fmla="*/ 5014022 h 5014022"/>
              <a:gd name="connsiteX7" fmla="*/ 0 w 780214"/>
              <a:gd name="connsiteY7" fmla="*/ 130038 h 5014022"/>
              <a:gd name="connsiteX8" fmla="*/ 130038 w 780214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214" h="5014022">
                <a:moveTo>
                  <a:pt x="780214" y="835687"/>
                </a:moveTo>
                <a:lnTo>
                  <a:pt x="780214" y="4178335"/>
                </a:lnTo>
                <a:cubicBezTo>
                  <a:pt x="780214" y="4639870"/>
                  <a:pt x="771155" y="5014019"/>
                  <a:pt x="759979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9979" y="3"/>
                </a:lnTo>
                <a:cubicBezTo>
                  <a:pt x="771155" y="3"/>
                  <a:pt x="780214" y="374152"/>
                  <a:pt x="780214" y="835687"/>
                </a:cubicBezTo>
                <a:close/>
              </a:path>
            </a:pathLst>
          </a:custGeom>
          <a:noFill/>
          <a:ln w="12700" cap="flat" cmpd="sng" algn="ctr">
            <a:solidFill>
              <a:srgbClr val="824D94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46977" rIns="46976" bIns="46978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a plan individually 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Crear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 plan 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indivudualmente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a group idea 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Seleccione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idea de 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grupo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Gather materials 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Reunir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materiales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Plan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5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1">
            <a:extLst>
              <a:ext uri="{FF2B5EF4-FFF2-40B4-BE49-F238E27FC236}">
                <a16:creationId xmlns:a16="http://schemas.microsoft.com/office/drawing/2014/main" id="{33D50CE9-C7B2-9450-94C3-43D0C7FBE4C8}"/>
              </a:ext>
            </a:extLst>
          </p:cNvPr>
          <p:cNvSpPr/>
          <p:nvPr userDrawn="1"/>
        </p:nvSpPr>
        <p:spPr>
          <a:xfrm>
            <a:off x="1285833" y="5564779"/>
            <a:ext cx="5413679" cy="839993"/>
          </a:xfrm>
          <a:custGeom>
            <a:avLst/>
            <a:gdLst>
              <a:gd name="connsiteX0" fmla="*/ 129666 w 777981"/>
              <a:gd name="connsiteY0" fmla="*/ 0 h 5014022"/>
              <a:gd name="connsiteX1" fmla="*/ 648315 w 777981"/>
              <a:gd name="connsiteY1" fmla="*/ 0 h 5014022"/>
              <a:gd name="connsiteX2" fmla="*/ 777981 w 777981"/>
              <a:gd name="connsiteY2" fmla="*/ 129666 h 5014022"/>
              <a:gd name="connsiteX3" fmla="*/ 777981 w 777981"/>
              <a:gd name="connsiteY3" fmla="*/ 5014022 h 5014022"/>
              <a:gd name="connsiteX4" fmla="*/ 777981 w 777981"/>
              <a:gd name="connsiteY4" fmla="*/ 5014022 h 5014022"/>
              <a:gd name="connsiteX5" fmla="*/ 0 w 777981"/>
              <a:gd name="connsiteY5" fmla="*/ 5014022 h 5014022"/>
              <a:gd name="connsiteX6" fmla="*/ 0 w 777981"/>
              <a:gd name="connsiteY6" fmla="*/ 5014022 h 5014022"/>
              <a:gd name="connsiteX7" fmla="*/ 0 w 777981"/>
              <a:gd name="connsiteY7" fmla="*/ 129666 h 5014022"/>
              <a:gd name="connsiteX8" fmla="*/ 129666 w 777981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1" h="5014022">
                <a:moveTo>
                  <a:pt x="777981" y="835689"/>
                </a:moveTo>
                <a:lnTo>
                  <a:pt x="777981" y="4178333"/>
                </a:lnTo>
                <a:cubicBezTo>
                  <a:pt x="777981" y="4639873"/>
                  <a:pt x="768973" y="5014019"/>
                  <a:pt x="757862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2" y="3"/>
                </a:lnTo>
                <a:cubicBezTo>
                  <a:pt x="768973" y="3"/>
                  <a:pt x="777981" y="374149"/>
                  <a:pt x="777981" y="835689"/>
                </a:cubicBezTo>
                <a:close/>
              </a:path>
            </a:pathLst>
          </a:custGeom>
          <a:ln>
            <a:solidFill>
              <a:srgbClr val="E95E09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Build the product/prototype </a:t>
            </a:r>
            <a:r>
              <a:rPr lang="en-US" sz="1600" kern="1200" dirty="0">
                <a:solidFill>
                  <a:schemeClr val="accent2"/>
                </a:solidFill>
              </a:rPr>
              <a:t>(</a:t>
            </a:r>
            <a:r>
              <a:rPr lang="en-US" sz="1600" kern="1200" dirty="0" err="1">
                <a:solidFill>
                  <a:schemeClr val="accent2"/>
                </a:solidFill>
              </a:rPr>
              <a:t>Construir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el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producto</a:t>
            </a:r>
            <a:r>
              <a:rPr lang="en-US" sz="1600" kern="1200" dirty="0">
                <a:solidFill>
                  <a:schemeClr val="accent2"/>
                </a:solidFill>
              </a:rPr>
              <a:t>/</a:t>
            </a:r>
            <a:r>
              <a:rPr lang="en-US" sz="1600" kern="1200" dirty="0" err="1">
                <a:solidFill>
                  <a:schemeClr val="accent2"/>
                </a:solidFill>
              </a:rPr>
              <a:t>prototipo</a:t>
            </a:r>
            <a:r>
              <a:rPr lang="en-US" sz="1600" kern="1200" dirty="0">
                <a:solidFill>
                  <a:schemeClr val="accent2"/>
                </a:solidFill>
              </a:rPr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Test the product/prototype </a:t>
            </a:r>
            <a:r>
              <a:rPr lang="en-US" sz="1600" kern="1200" dirty="0">
                <a:solidFill>
                  <a:schemeClr val="accent2"/>
                </a:solidFill>
              </a:rPr>
              <a:t>(</a:t>
            </a:r>
            <a:r>
              <a:rPr lang="en-US" sz="1600" kern="1200" dirty="0" err="1">
                <a:solidFill>
                  <a:schemeClr val="accent2"/>
                </a:solidFill>
              </a:rPr>
              <a:t>Probar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el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producto</a:t>
            </a:r>
            <a:r>
              <a:rPr lang="en-US" sz="1600" kern="1200" dirty="0">
                <a:solidFill>
                  <a:schemeClr val="accent2"/>
                </a:solidFill>
              </a:rPr>
              <a:t>/</a:t>
            </a:r>
            <a:r>
              <a:rPr lang="en-US" sz="1600" kern="1200" dirty="0" err="1">
                <a:solidFill>
                  <a:schemeClr val="accent2"/>
                </a:solidFill>
              </a:rPr>
              <a:t>prototipo</a:t>
            </a:r>
            <a:r>
              <a:rPr lang="en-US" sz="1600" kern="1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2989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Create</a:t>
            </a:r>
            <a:br>
              <a:rPr lang="en-US" dirty="0"/>
            </a:br>
            <a:endParaRPr lang="en-US" dirty="0"/>
          </a:p>
        </p:txBody>
      </p:sp>
      <p:sp>
        <p:nvSpPr>
          <p:cNvPr id="5" name="Freeform: Shape 10">
            <a:extLst>
              <a:ext uri="{FF2B5EF4-FFF2-40B4-BE49-F238E27FC236}">
                <a16:creationId xmlns:a16="http://schemas.microsoft.com/office/drawing/2014/main" id="{E3F337FC-133A-962C-2D19-C4B5972B74E4}"/>
              </a:ext>
            </a:extLst>
          </p:cNvPr>
          <p:cNvSpPr/>
          <p:nvPr userDrawn="1"/>
        </p:nvSpPr>
        <p:spPr>
          <a:xfrm>
            <a:off x="381227" y="556570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E95E0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/>
              <a:t>Create (H</a:t>
            </a:r>
            <a:r>
              <a:rPr lang="es-ES" sz="1100" b="1" kern="1200" dirty="0" err="1"/>
              <a:t>acer</a:t>
            </a:r>
            <a:r>
              <a:rPr lang="es-ES" sz="1100" b="1" kern="1200" dirty="0"/>
              <a:t>)</a:t>
            </a:r>
            <a:endParaRPr lang="en-US" sz="1100" b="1" kern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49B5F-0E28-4407-3E9B-22D4E01403B6}"/>
              </a:ext>
            </a:extLst>
          </p:cNvPr>
          <p:cNvSpPr txBox="1"/>
          <p:nvPr userDrawn="1"/>
        </p:nvSpPr>
        <p:spPr>
          <a:xfrm>
            <a:off x="3919602" y="1618552"/>
            <a:ext cx="41171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CREATIVE</a:t>
            </a: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TOGETHER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DIVIÉRTETE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CREATIVO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TRABAJAR JUNTOS</a:t>
            </a:r>
          </a:p>
          <a:p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1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orecard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607" y="311847"/>
            <a:ext cx="8867226" cy="1325563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Scorecard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6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D1FC8-5FF1-164B-ABEC-3BA26051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81327-3D02-0D47-BF73-85F807657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0CDFF-A807-724A-9A89-B237986D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3E9E-C950-9A49-976D-09A6162D2AA6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3181-8660-0A4D-BDB8-6C9893454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CCD3-77B3-3A45-B16F-4D6DB038E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C3E8-C900-4D4B-B552-03ABD336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2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technofaq.org/posts/2021/01/why-do-you-need-a-residential-structural-enginee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stock.com/free-photos/architect-watching-2-dimension-house-plan-151787963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4CF7C0-93E6-2DC4-CBA2-17E551A33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27" y="6051564"/>
            <a:ext cx="9144000" cy="738598"/>
          </a:xfrm>
        </p:spPr>
        <p:txBody>
          <a:bodyPr/>
          <a:lstStyle/>
          <a:p>
            <a:r>
              <a:rPr lang="en-US" dirty="0"/>
              <a:t>Stable Figures</a:t>
            </a:r>
          </a:p>
        </p:txBody>
      </p:sp>
    </p:spTree>
    <p:extLst>
      <p:ext uri="{BB962C8B-B14F-4D97-AF65-F5344CB8AC3E}">
        <p14:creationId xmlns:p14="http://schemas.microsoft.com/office/powerpoint/2010/main" val="337913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(Desired Outcomes) (Grade 3)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Criterios</a:t>
            </a:r>
            <a:r>
              <a:rPr lang="en-US" dirty="0">
                <a:solidFill>
                  <a:srgbClr val="F16038"/>
                </a:solidFill>
              </a:rPr>
              <a:t> (</a:t>
            </a:r>
            <a:r>
              <a:rPr lang="en-US" dirty="0" err="1">
                <a:solidFill>
                  <a:srgbClr val="F16038"/>
                </a:solidFill>
              </a:rPr>
              <a:t>Resultados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Deseados</a:t>
            </a:r>
            <a:r>
              <a:rPr lang="en-US" dirty="0">
                <a:solidFill>
                  <a:srgbClr val="F16038"/>
                </a:solidFill>
              </a:rPr>
              <a:t>))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2E0F6-54AC-ED6D-C2E5-F0F062937000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A successful barn design should include the following:</a:t>
            </a:r>
          </a:p>
          <a:p>
            <a:pPr lvl="1">
              <a:spcBef>
                <a:spcPts val="1000"/>
              </a:spcBef>
            </a:pPr>
            <a:r>
              <a:rPr lang="en-US" sz="2000" dirty="0">
                <a:solidFill>
                  <a:srgbClr val="000000"/>
                </a:solidFill>
              </a:rPr>
              <a:t>A design in the shape of a polygon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 perimeter greater than 127 centimeters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An area of less than 510 centimeters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 roof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The ability to survive a windstorm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 floor plan including the design’s area and perimeter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F16038"/>
                </a:solidFill>
              </a:rPr>
              <a:t>Un </a:t>
            </a:r>
            <a:r>
              <a:rPr lang="en-US" sz="2000" b="1" dirty="0" err="1">
                <a:solidFill>
                  <a:srgbClr val="F16038"/>
                </a:solidFill>
              </a:rPr>
              <a:t>diseño</a:t>
            </a:r>
            <a:r>
              <a:rPr lang="en-US" sz="2000" b="1" dirty="0">
                <a:solidFill>
                  <a:srgbClr val="F16038"/>
                </a:solidFill>
              </a:rPr>
              <a:t> de </a:t>
            </a:r>
            <a:r>
              <a:rPr lang="en-US" sz="2000" b="1" dirty="0" err="1">
                <a:solidFill>
                  <a:srgbClr val="F16038"/>
                </a:solidFill>
              </a:rPr>
              <a:t>granero</a:t>
            </a:r>
            <a:r>
              <a:rPr lang="en-US" sz="2000" b="1" dirty="0">
                <a:solidFill>
                  <a:srgbClr val="F16038"/>
                </a:solidFill>
              </a:rPr>
              <a:t> </a:t>
            </a:r>
            <a:r>
              <a:rPr lang="en-US" sz="2000" b="1" dirty="0" err="1">
                <a:solidFill>
                  <a:srgbClr val="F16038"/>
                </a:solidFill>
              </a:rPr>
              <a:t>exitoso</a:t>
            </a:r>
            <a:r>
              <a:rPr lang="en-US" sz="2000" b="1" dirty="0">
                <a:solidFill>
                  <a:srgbClr val="F16038"/>
                </a:solidFill>
              </a:rPr>
              <a:t> </a:t>
            </a:r>
            <a:r>
              <a:rPr lang="en-US" sz="2000" b="1" dirty="0" err="1">
                <a:solidFill>
                  <a:srgbClr val="F16038"/>
                </a:solidFill>
              </a:rPr>
              <a:t>debe</a:t>
            </a:r>
            <a:r>
              <a:rPr lang="en-US" sz="2000" b="1" dirty="0">
                <a:solidFill>
                  <a:srgbClr val="F16038"/>
                </a:solidFill>
              </a:rPr>
              <a:t> </a:t>
            </a:r>
            <a:r>
              <a:rPr lang="en-US" sz="2000" b="1" dirty="0" err="1">
                <a:solidFill>
                  <a:srgbClr val="F16038"/>
                </a:solidFill>
              </a:rPr>
              <a:t>incluir</a:t>
            </a:r>
            <a:r>
              <a:rPr lang="en-US" sz="2000" b="1" dirty="0">
                <a:solidFill>
                  <a:srgbClr val="F16038"/>
                </a:solidFill>
              </a:rPr>
              <a:t> lo </a:t>
            </a:r>
            <a:r>
              <a:rPr lang="en-US" sz="2000" b="1" dirty="0" err="1">
                <a:solidFill>
                  <a:srgbClr val="F16038"/>
                </a:solidFill>
              </a:rPr>
              <a:t>siguiente</a:t>
            </a:r>
            <a:r>
              <a:rPr lang="en-US" sz="2000" b="1" dirty="0">
                <a:solidFill>
                  <a:srgbClr val="F16038"/>
                </a:solidFill>
              </a:rPr>
              <a:t>:</a:t>
            </a:r>
          </a:p>
          <a:p>
            <a:pPr lvl="1">
              <a:spcBef>
                <a:spcPts val="1000"/>
              </a:spcBef>
            </a:pPr>
            <a:r>
              <a:rPr lang="en-US" sz="2000" dirty="0">
                <a:solidFill>
                  <a:srgbClr val="F16038"/>
                </a:solidFill>
              </a:rPr>
              <a:t>Un </a:t>
            </a:r>
            <a:r>
              <a:rPr lang="en-US" sz="2000" dirty="0" err="1">
                <a:solidFill>
                  <a:srgbClr val="F16038"/>
                </a:solidFill>
              </a:rPr>
              <a:t>diseño</a:t>
            </a:r>
            <a:r>
              <a:rPr lang="en-US" sz="2000" dirty="0">
                <a:solidFill>
                  <a:srgbClr val="F16038"/>
                </a:solidFill>
              </a:rPr>
              <a:t> </a:t>
            </a:r>
            <a:r>
              <a:rPr lang="en-US" sz="2000" dirty="0" err="1">
                <a:solidFill>
                  <a:srgbClr val="F16038"/>
                </a:solidFill>
              </a:rPr>
              <a:t>en</a:t>
            </a:r>
            <a:r>
              <a:rPr lang="en-US" sz="2000" dirty="0">
                <a:solidFill>
                  <a:srgbClr val="F16038"/>
                </a:solidFill>
              </a:rPr>
              <a:t> forma de </a:t>
            </a:r>
            <a:r>
              <a:rPr lang="en-US" sz="2000" dirty="0" err="1">
                <a:solidFill>
                  <a:srgbClr val="F16038"/>
                </a:solidFill>
              </a:rPr>
              <a:t>polígono</a:t>
            </a:r>
            <a:endParaRPr lang="en-US" sz="2000" dirty="0">
              <a:solidFill>
                <a:srgbClr val="F16038"/>
              </a:solidFill>
            </a:endParaRPr>
          </a:p>
          <a:p>
            <a:pPr lvl="1"/>
            <a:r>
              <a:rPr lang="en-US" sz="2000" dirty="0">
                <a:solidFill>
                  <a:srgbClr val="F16038"/>
                </a:solidFill>
              </a:rPr>
              <a:t>Un </a:t>
            </a:r>
            <a:r>
              <a:rPr lang="en-US" sz="2000" dirty="0" err="1">
                <a:solidFill>
                  <a:srgbClr val="F16038"/>
                </a:solidFill>
              </a:rPr>
              <a:t>perímetro</a:t>
            </a:r>
            <a:r>
              <a:rPr lang="en-US" sz="2000" dirty="0">
                <a:solidFill>
                  <a:srgbClr val="F16038"/>
                </a:solidFill>
              </a:rPr>
              <a:t> mayor a 127 </a:t>
            </a:r>
            <a:r>
              <a:rPr lang="en-US" sz="2000" dirty="0" err="1">
                <a:solidFill>
                  <a:srgbClr val="F16038"/>
                </a:solidFill>
              </a:rPr>
              <a:t>centímetros</a:t>
            </a:r>
            <a:endParaRPr lang="en-US" sz="2000" dirty="0">
              <a:solidFill>
                <a:srgbClr val="F16038"/>
              </a:solidFill>
            </a:endParaRPr>
          </a:p>
          <a:p>
            <a:pPr lvl="1"/>
            <a:r>
              <a:rPr lang="en-US" sz="2000" dirty="0">
                <a:solidFill>
                  <a:srgbClr val="F16038"/>
                </a:solidFill>
              </a:rPr>
              <a:t>Un </a:t>
            </a:r>
            <a:r>
              <a:rPr lang="en-US" sz="2000" dirty="0" err="1">
                <a:solidFill>
                  <a:srgbClr val="F16038"/>
                </a:solidFill>
              </a:rPr>
              <a:t>área</a:t>
            </a:r>
            <a:r>
              <a:rPr lang="en-US" sz="2000" dirty="0">
                <a:solidFill>
                  <a:srgbClr val="F16038"/>
                </a:solidFill>
              </a:rPr>
              <a:t> de </a:t>
            </a:r>
            <a:r>
              <a:rPr lang="en-US" sz="2000" dirty="0" err="1">
                <a:solidFill>
                  <a:srgbClr val="F16038"/>
                </a:solidFill>
              </a:rPr>
              <a:t>menos</a:t>
            </a:r>
            <a:r>
              <a:rPr lang="en-US" sz="2000" dirty="0">
                <a:solidFill>
                  <a:srgbClr val="F16038"/>
                </a:solidFill>
              </a:rPr>
              <a:t> de 510 </a:t>
            </a:r>
            <a:r>
              <a:rPr lang="en-US" sz="2000" dirty="0" err="1">
                <a:solidFill>
                  <a:srgbClr val="F16038"/>
                </a:solidFill>
              </a:rPr>
              <a:t>centímetros</a:t>
            </a:r>
            <a:endParaRPr lang="en-US" sz="2000" dirty="0">
              <a:solidFill>
                <a:srgbClr val="F16038"/>
              </a:solidFill>
            </a:endParaRPr>
          </a:p>
          <a:p>
            <a:pPr lvl="1"/>
            <a:r>
              <a:rPr lang="en-US" sz="2000" dirty="0">
                <a:solidFill>
                  <a:srgbClr val="F16038"/>
                </a:solidFill>
              </a:rPr>
              <a:t>Un </a:t>
            </a:r>
            <a:r>
              <a:rPr lang="en-US" sz="2000" dirty="0" err="1">
                <a:solidFill>
                  <a:srgbClr val="F16038"/>
                </a:solidFill>
              </a:rPr>
              <a:t>techo</a:t>
            </a:r>
            <a:endParaRPr lang="en-US" sz="2000" dirty="0">
              <a:solidFill>
                <a:srgbClr val="F16038"/>
              </a:solidFill>
            </a:endParaRPr>
          </a:p>
          <a:p>
            <a:pPr lvl="1"/>
            <a:r>
              <a:rPr lang="en-US" sz="2000" dirty="0">
                <a:solidFill>
                  <a:srgbClr val="F16038"/>
                </a:solidFill>
              </a:rPr>
              <a:t>La </a:t>
            </a:r>
            <a:r>
              <a:rPr lang="en-US" sz="2000" dirty="0" err="1">
                <a:solidFill>
                  <a:srgbClr val="F16038"/>
                </a:solidFill>
              </a:rPr>
              <a:t>capacidad</a:t>
            </a:r>
            <a:r>
              <a:rPr lang="en-US" sz="2000" dirty="0">
                <a:solidFill>
                  <a:srgbClr val="F16038"/>
                </a:solidFill>
              </a:rPr>
              <a:t> de </a:t>
            </a:r>
            <a:r>
              <a:rPr lang="en-US" sz="2000" dirty="0" err="1">
                <a:solidFill>
                  <a:srgbClr val="F16038"/>
                </a:solidFill>
              </a:rPr>
              <a:t>sobrevivir</a:t>
            </a:r>
            <a:r>
              <a:rPr lang="en-US" sz="2000" dirty="0">
                <a:solidFill>
                  <a:srgbClr val="F16038"/>
                </a:solidFill>
              </a:rPr>
              <a:t> a </a:t>
            </a:r>
            <a:r>
              <a:rPr lang="en-US" sz="2000" dirty="0" err="1">
                <a:solidFill>
                  <a:srgbClr val="F16038"/>
                </a:solidFill>
              </a:rPr>
              <a:t>una</a:t>
            </a:r>
            <a:r>
              <a:rPr lang="en-US" sz="2000" dirty="0">
                <a:solidFill>
                  <a:srgbClr val="F16038"/>
                </a:solidFill>
              </a:rPr>
              <a:t> </a:t>
            </a:r>
            <a:r>
              <a:rPr lang="en-US" sz="2000" dirty="0" err="1">
                <a:solidFill>
                  <a:srgbClr val="F16038"/>
                </a:solidFill>
              </a:rPr>
              <a:t>tormenta</a:t>
            </a:r>
            <a:r>
              <a:rPr lang="en-US" sz="2000" dirty="0">
                <a:solidFill>
                  <a:srgbClr val="F16038"/>
                </a:solidFill>
              </a:rPr>
              <a:t> de </a:t>
            </a:r>
            <a:r>
              <a:rPr lang="en-US" sz="2000" dirty="0" err="1">
                <a:solidFill>
                  <a:srgbClr val="F16038"/>
                </a:solidFill>
              </a:rPr>
              <a:t>viento</a:t>
            </a:r>
            <a:endParaRPr lang="en-US" sz="2000" dirty="0">
              <a:solidFill>
                <a:srgbClr val="F16038"/>
              </a:solidFill>
            </a:endParaRPr>
          </a:p>
          <a:p>
            <a:pPr lvl="1"/>
            <a:r>
              <a:rPr lang="en-US" sz="2000" dirty="0">
                <a:solidFill>
                  <a:srgbClr val="F16038"/>
                </a:solidFill>
              </a:rPr>
              <a:t>Un plano de planta que </a:t>
            </a:r>
            <a:r>
              <a:rPr lang="en-US" sz="2000" dirty="0" err="1">
                <a:solidFill>
                  <a:srgbClr val="F16038"/>
                </a:solidFill>
              </a:rPr>
              <a:t>incluya</a:t>
            </a:r>
            <a:r>
              <a:rPr lang="en-US" sz="2000" dirty="0">
                <a:solidFill>
                  <a:srgbClr val="F16038"/>
                </a:solidFill>
              </a:rPr>
              <a:t> </a:t>
            </a:r>
            <a:r>
              <a:rPr lang="en-US" sz="2000" dirty="0" err="1">
                <a:solidFill>
                  <a:srgbClr val="F16038"/>
                </a:solidFill>
              </a:rPr>
              <a:t>el</a:t>
            </a:r>
            <a:r>
              <a:rPr lang="en-US" sz="2000" dirty="0">
                <a:solidFill>
                  <a:srgbClr val="F16038"/>
                </a:solidFill>
              </a:rPr>
              <a:t> </a:t>
            </a:r>
            <a:r>
              <a:rPr lang="en-US" sz="2000" dirty="0" err="1">
                <a:solidFill>
                  <a:srgbClr val="F16038"/>
                </a:solidFill>
              </a:rPr>
              <a:t>área</a:t>
            </a:r>
            <a:r>
              <a:rPr lang="en-US" sz="2000" dirty="0">
                <a:solidFill>
                  <a:srgbClr val="F16038"/>
                </a:solidFill>
              </a:rPr>
              <a:t> y </a:t>
            </a:r>
            <a:r>
              <a:rPr lang="en-US" sz="2000" dirty="0" err="1">
                <a:solidFill>
                  <a:srgbClr val="F16038"/>
                </a:solidFill>
              </a:rPr>
              <a:t>el</a:t>
            </a:r>
            <a:r>
              <a:rPr lang="en-US" sz="2000" dirty="0">
                <a:solidFill>
                  <a:srgbClr val="F16038"/>
                </a:solidFill>
              </a:rPr>
              <a:t> </a:t>
            </a:r>
            <a:r>
              <a:rPr lang="en-US" sz="2000" dirty="0" err="1">
                <a:solidFill>
                  <a:srgbClr val="F16038"/>
                </a:solidFill>
              </a:rPr>
              <a:t>perímetro</a:t>
            </a:r>
            <a:r>
              <a:rPr lang="en-US" sz="2000" dirty="0">
                <a:solidFill>
                  <a:srgbClr val="F16038"/>
                </a:solidFill>
              </a:rPr>
              <a:t> del </a:t>
            </a:r>
            <a:r>
              <a:rPr lang="en-US" sz="2000" dirty="0" err="1">
                <a:solidFill>
                  <a:srgbClr val="F16038"/>
                </a:solidFill>
              </a:rPr>
              <a:t>diseño</a:t>
            </a:r>
            <a:endParaRPr lang="en-US" sz="2000" dirty="0">
              <a:solidFill>
                <a:srgbClr val="F16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8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(Desired Outcomes) (Grade 4)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Criterios</a:t>
            </a:r>
            <a:r>
              <a:rPr lang="en-US" dirty="0">
                <a:solidFill>
                  <a:srgbClr val="F16038"/>
                </a:solidFill>
              </a:rPr>
              <a:t> (</a:t>
            </a:r>
            <a:r>
              <a:rPr lang="en-US" dirty="0" err="1">
                <a:solidFill>
                  <a:srgbClr val="F16038"/>
                </a:solidFill>
              </a:rPr>
              <a:t>Resultados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Deseados</a:t>
            </a:r>
            <a:r>
              <a:rPr lang="en-US" dirty="0">
                <a:solidFill>
                  <a:srgbClr val="F16038"/>
                </a:solidFill>
              </a:rPr>
              <a:t>))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2E0F6-54AC-ED6D-C2E5-F0F062937000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A successful barn design should include the following:</a:t>
            </a:r>
          </a:p>
          <a:p>
            <a:pPr lvl="1">
              <a:spcBef>
                <a:spcPts val="1000"/>
              </a:spcBef>
            </a:pPr>
            <a:r>
              <a:rPr lang="en-US" sz="2000" dirty="0">
                <a:solidFill>
                  <a:srgbClr val="000000"/>
                </a:solidFill>
              </a:rPr>
              <a:t>Separate pens for horses, pigs, and chickens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 perimeter greater than 127 centimeters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An area of less than 510 centimeters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Right, obtuse, and acute angles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The ability to survive a windstorm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 floor plan including the design’s area and perimeter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F16038"/>
                </a:solidFill>
              </a:rPr>
              <a:t>Un </a:t>
            </a:r>
            <a:r>
              <a:rPr lang="en-US" sz="2000" b="1" dirty="0" err="1">
                <a:solidFill>
                  <a:srgbClr val="F16038"/>
                </a:solidFill>
              </a:rPr>
              <a:t>diseño</a:t>
            </a:r>
            <a:r>
              <a:rPr lang="en-US" sz="2000" b="1" dirty="0">
                <a:solidFill>
                  <a:srgbClr val="F16038"/>
                </a:solidFill>
              </a:rPr>
              <a:t> de </a:t>
            </a:r>
            <a:r>
              <a:rPr lang="en-US" sz="2000" b="1" dirty="0" err="1">
                <a:solidFill>
                  <a:srgbClr val="F16038"/>
                </a:solidFill>
              </a:rPr>
              <a:t>granero</a:t>
            </a:r>
            <a:r>
              <a:rPr lang="en-US" sz="2000" b="1" dirty="0">
                <a:solidFill>
                  <a:srgbClr val="F16038"/>
                </a:solidFill>
              </a:rPr>
              <a:t> </a:t>
            </a:r>
            <a:r>
              <a:rPr lang="en-US" sz="2000" b="1" dirty="0" err="1">
                <a:solidFill>
                  <a:srgbClr val="F16038"/>
                </a:solidFill>
              </a:rPr>
              <a:t>exitoso</a:t>
            </a:r>
            <a:r>
              <a:rPr lang="en-US" sz="2000" b="1" dirty="0">
                <a:solidFill>
                  <a:srgbClr val="F16038"/>
                </a:solidFill>
              </a:rPr>
              <a:t> </a:t>
            </a:r>
            <a:r>
              <a:rPr lang="en-US" sz="2000" b="1" dirty="0" err="1">
                <a:solidFill>
                  <a:srgbClr val="F16038"/>
                </a:solidFill>
              </a:rPr>
              <a:t>debe</a:t>
            </a:r>
            <a:r>
              <a:rPr lang="en-US" sz="2000" b="1" dirty="0">
                <a:solidFill>
                  <a:srgbClr val="F16038"/>
                </a:solidFill>
              </a:rPr>
              <a:t> </a:t>
            </a:r>
            <a:r>
              <a:rPr lang="en-US" sz="2000" b="1" dirty="0" err="1">
                <a:solidFill>
                  <a:srgbClr val="F16038"/>
                </a:solidFill>
              </a:rPr>
              <a:t>incluir</a:t>
            </a:r>
            <a:r>
              <a:rPr lang="en-US" sz="2000" b="1" dirty="0">
                <a:solidFill>
                  <a:srgbClr val="F16038"/>
                </a:solidFill>
              </a:rPr>
              <a:t> lo </a:t>
            </a:r>
            <a:r>
              <a:rPr lang="en-US" sz="2000" b="1" dirty="0" err="1">
                <a:solidFill>
                  <a:srgbClr val="F16038"/>
                </a:solidFill>
              </a:rPr>
              <a:t>siguiente</a:t>
            </a:r>
            <a:r>
              <a:rPr lang="en-US" sz="2000" b="1" dirty="0">
                <a:solidFill>
                  <a:srgbClr val="F16038"/>
                </a:solidFill>
              </a:rPr>
              <a:t>:</a:t>
            </a:r>
          </a:p>
          <a:p>
            <a:pPr lvl="1">
              <a:spcBef>
                <a:spcPts val="1000"/>
              </a:spcBef>
            </a:pPr>
            <a:r>
              <a:rPr lang="en-US" sz="2000" dirty="0">
                <a:solidFill>
                  <a:srgbClr val="F16038"/>
                </a:solidFill>
              </a:rPr>
              <a:t>Corrales </a:t>
            </a:r>
            <a:r>
              <a:rPr lang="en-US" sz="2000" dirty="0" err="1">
                <a:solidFill>
                  <a:srgbClr val="F16038"/>
                </a:solidFill>
              </a:rPr>
              <a:t>separados</a:t>
            </a:r>
            <a:r>
              <a:rPr lang="en-US" sz="2000" dirty="0">
                <a:solidFill>
                  <a:srgbClr val="F16038"/>
                </a:solidFill>
              </a:rPr>
              <a:t> para caballos, </a:t>
            </a:r>
            <a:r>
              <a:rPr lang="en-US" sz="2000" dirty="0" err="1">
                <a:solidFill>
                  <a:srgbClr val="F16038"/>
                </a:solidFill>
              </a:rPr>
              <a:t>cerdos</a:t>
            </a:r>
            <a:r>
              <a:rPr lang="en-US" sz="2000" dirty="0">
                <a:solidFill>
                  <a:srgbClr val="F16038"/>
                </a:solidFill>
              </a:rPr>
              <a:t> y </a:t>
            </a:r>
            <a:r>
              <a:rPr lang="en-US" sz="2000" dirty="0" err="1">
                <a:solidFill>
                  <a:srgbClr val="F16038"/>
                </a:solidFill>
              </a:rPr>
              <a:t>pollos</a:t>
            </a:r>
            <a:endParaRPr lang="en-US" sz="2000" dirty="0">
              <a:solidFill>
                <a:srgbClr val="F16038"/>
              </a:solidFill>
            </a:endParaRPr>
          </a:p>
          <a:p>
            <a:pPr lvl="1"/>
            <a:r>
              <a:rPr lang="en-US" sz="2000" dirty="0">
                <a:solidFill>
                  <a:srgbClr val="F16038"/>
                </a:solidFill>
              </a:rPr>
              <a:t>Un </a:t>
            </a:r>
            <a:r>
              <a:rPr lang="en-US" sz="2000" dirty="0" err="1">
                <a:solidFill>
                  <a:srgbClr val="F16038"/>
                </a:solidFill>
              </a:rPr>
              <a:t>perímetro</a:t>
            </a:r>
            <a:r>
              <a:rPr lang="en-US" sz="2000" dirty="0">
                <a:solidFill>
                  <a:srgbClr val="F16038"/>
                </a:solidFill>
              </a:rPr>
              <a:t> mayor a 127 </a:t>
            </a:r>
            <a:r>
              <a:rPr lang="en-US" sz="2000" dirty="0" err="1">
                <a:solidFill>
                  <a:srgbClr val="F16038"/>
                </a:solidFill>
              </a:rPr>
              <a:t>centímetros</a:t>
            </a:r>
            <a:endParaRPr lang="en-US" sz="2000" dirty="0">
              <a:solidFill>
                <a:srgbClr val="F16038"/>
              </a:solidFill>
            </a:endParaRPr>
          </a:p>
          <a:p>
            <a:pPr lvl="1"/>
            <a:r>
              <a:rPr lang="en-US" sz="2000" dirty="0">
                <a:solidFill>
                  <a:srgbClr val="F16038"/>
                </a:solidFill>
              </a:rPr>
              <a:t>Un </a:t>
            </a:r>
            <a:r>
              <a:rPr lang="en-US" sz="2000" dirty="0" err="1">
                <a:solidFill>
                  <a:srgbClr val="F16038"/>
                </a:solidFill>
              </a:rPr>
              <a:t>área</a:t>
            </a:r>
            <a:r>
              <a:rPr lang="en-US" sz="2000" dirty="0">
                <a:solidFill>
                  <a:srgbClr val="F16038"/>
                </a:solidFill>
              </a:rPr>
              <a:t> de </a:t>
            </a:r>
            <a:r>
              <a:rPr lang="en-US" sz="2000" dirty="0" err="1">
                <a:solidFill>
                  <a:srgbClr val="F16038"/>
                </a:solidFill>
              </a:rPr>
              <a:t>menos</a:t>
            </a:r>
            <a:r>
              <a:rPr lang="en-US" sz="2000" dirty="0">
                <a:solidFill>
                  <a:srgbClr val="F16038"/>
                </a:solidFill>
              </a:rPr>
              <a:t> de 510 </a:t>
            </a:r>
            <a:r>
              <a:rPr lang="en-US" sz="2000" dirty="0" err="1">
                <a:solidFill>
                  <a:srgbClr val="F16038"/>
                </a:solidFill>
              </a:rPr>
              <a:t>centímetros</a:t>
            </a:r>
            <a:endParaRPr lang="en-US" sz="2000" dirty="0">
              <a:solidFill>
                <a:srgbClr val="F16038"/>
              </a:solidFill>
            </a:endParaRPr>
          </a:p>
          <a:p>
            <a:pPr lvl="1"/>
            <a:r>
              <a:rPr lang="en-US" sz="2000" dirty="0" err="1">
                <a:solidFill>
                  <a:srgbClr val="F16038"/>
                </a:solidFill>
              </a:rPr>
              <a:t>Ángulos</a:t>
            </a:r>
            <a:r>
              <a:rPr lang="en-US" sz="2000" dirty="0">
                <a:solidFill>
                  <a:srgbClr val="F16038"/>
                </a:solidFill>
              </a:rPr>
              <a:t> rectos, </a:t>
            </a:r>
            <a:r>
              <a:rPr lang="en-US" sz="2000" dirty="0" err="1">
                <a:solidFill>
                  <a:srgbClr val="F16038"/>
                </a:solidFill>
              </a:rPr>
              <a:t>obtusos</a:t>
            </a:r>
            <a:r>
              <a:rPr lang="en-US" sz="2000" dirty="0">
                <a:solidFill>
                  <a:srgbClr val="F16038"/>
                </a:solidFill>
              </a:rPr>
              <a:t> y </a:t>
            </a:r>
            <a:r>
              <a:rPr lang="en-US" sz="2000" dirty="0" err="1">
                <a:solidFill>
                  <a:srgbClr val="F16038"/>
                </a:solidFill>
              </a:rPr>
              <a:t>agudos</a:t>
            </a:r>
            <a:endParaRPr lang="en-US" sz="2000" dirty="0">
              <a:solidFill>
                <a:srgbClr val="F16038"/>
              </a:solidFill>
            </a:endParaRPr>
          </a:p>
          <a:p>
            <a:pPr lvl="1"/>
            <a:r>
              <a:rPr lang="en-US" sz="2000" dirty="0">
                <a:solidFill>
                  <a:srgbClr val="F16038"/>
                </a:solidFill>
              </a:rPr>
              <a:t>La </a:t>
            </a:r>
            <a:r>
              <a:rPr lang="en-US" sz="2000" dirty="0" err="1">
                <a:solidFill>
                  <a:srgbClr val="F16038"/>
                </a:solidFill>
              </a:rPr>
              <a:t>capacidad</a:t>
            </a:r>
            <a:r>
              <a:rPr lang="en-US" sz="2000" dirty="0">
                <a:solidFill>
                  <a:srgbClr val="F16038"/>
                </a:solidFill>
              </a:rPr>
              <a:t> de </a:t>
            </a:r>
            <a:r>
              <a:rPr lang="en-US" sz="2000" dirty="0" err="1">
                <a:solidFill>
                  <a:srgbClr val="F16038"/>
                </a:solidFill>
              </a:rPr>
              <a:t>sobrevivir</a:t>
            </a:r>
            <a:r>
              <a:rPr lang="en-US" sz="2000" dirty="0">
                <a:solidFill>
                  <a:srgbClr val="F16038"/>
                </a:solidFill>
              </a:rPr>
              <a:t> a </a:t>
            </a:r>
            <a:r>
              <a:rPr lang="en-US" sz="2000" dirty="0" err="1">
                <a:solidFill>
                  <a:srgbClr val="F16038"/>
                </a:solidFill>
              </a:rPr>
              <a:t>una</a:t>
            </a:r>
            <a:r>
              <a:rPr lang="en-US" sz="2000" dirty="0">
                <a:solidFill>
                  <a:srgbClr val="F16038"/>
                </a:solidFill>
              </a:rPr>
              <a:t> </a:t>
            </a:r>
            <a:r>
              <a:rPr lang="en-US" sz="2000" dirty="0" err="1">
                <a:solidFill>
                  <a:srgbClr val="F16038"/>
                </a:solidFill>
              </a:rPr>
              <a:t>tormenta</a:t>
            </a:r>
            <a:r>
              <a:rPr lang="en-US" sz="2000" dirty="0">
                <a:solidFill>
                  <a:srgbClr val="F16038"/>
                </a:solidFill>
              </a:rPr>
              <a:t> de </a:t>
            </a:r>
            <a:r>
              <a:rPr lang="en-US" sz="2000" dirty="0" err="1">
                <a:solidFill>
                  <a:srgbClr val="F16038"/>
                </a:solidFill>
              </a:rPr>
              <a:t>viento</a:t>
            </a:r>
            <a:endParaRPr lang="en-US" sz="2000" dirty="0">
              <a:solidFill>
                <a:srgbClr val="F16038"/>
              </a:solidFill>
            </a:endParaRPr>
          </a:p>
          <a:p>
            <a:pPr lvl="1"/>
            <a:r>
              <a:rPr lang="en-US" sz="2000" dirty="0">
                <a:solidFill>
                  <a:srgbClr val="F16038"/>
                </a:solidFill>
              </a:rPr>
              <a:t>Un plano de planta que </a:t>
            </a:r>
            <a:r>
              <a:rPr lang="en-US" sz="2000" dirty="0" err="1">
                <a:solidFill>
                  <a:srgbClr val="F16038"/>
                </a:solidFill>
              </a:rPr>
              <a:t>incluya</a:t>
            </a:r>
            <a:r>
              <a:rPr lang="en-US" sz="2000" dirty="0">
                <a:solidFill>
                  <a:srgbClr val="F16038"/>
                </a:solidFill>
              </a:rPr>
              <a:t> </a:t>
            </a:r>
            <a:r>
              <a:rPr lang="en-US" sz="2000" dirty="0" err="1">
                <a:solidFill>
                  <a:srgbClr val="F16038"/>
                </a:solidFill>
              </a:rPr>
              <a:t>el</a:t>
            </a:r>
            <a:r>
              <a:rPr lang="en-US" sz="2000" dirty="0">
                <a:solidFill>
                  <a:srgbClr val="F16038"/>
                </a:solidFill>
              </a:rPr>
              <a:t> </a:t>
            </a:r>
            <a:r>
              <a:rPr lang="en-US" sz="2000" dirty="0" err="1">
                <a:solidFill>
                  <a:srgbClr val="F16038"/>
                </a:solidFill>
              </a:rPr>
              <a:t>área</a:t>
            </a:r>
            <a:r>
              <a:rPr lang="en-US" sz="2000" dirty="0">
                <a:solidFill>
                  <a:srgbClr val="F16038"/>
                </a:solidFill>
              </a:rPr>
              <a:t> y </a:t>
            </a:r>
            <a:r>
              <a:rPr lang="en-US" sz="2000" dirty="0" err="1">
                <a:solidFill>
                  <a:srgbClr val="F16038"/>
                </a:solidFill>
              </a:rPr>
              <a:t>el</a:t>
            </a:r>
            <a:r>
              <a:rPr lang="en-US" sz="2000" dirty="0">
                <a:solidFill>
                  <a:srgbClr val="F16038"/>
                </a:solidFill>
              </a:rPr>
              <a:t> </a:t>
            </a:r>
            <a:r>
              <a:rPr lang="en-US" sz="2000" dirty="0" err="1">
                <a:solidFill>
                  <a:srgbClr val="F16038"/>
                </a:solidFill>
              </a:rPr>
              <a:t>perímetro</a:t>
            </a:r>
            <a:r>
              <a:rPr lang="en-US" sz="2000" dirty="0">
                <a:solidFill>
                  <a:srgbClr val="F16038"/>
                </a:solidFill>
              </a:rPr>
              <a:t> del </a:t>
            </a:r>
            <a:r>
              <a:rPr lang="en-US" sz="2000" dirty="0" err="1">
                <a:solidFill>
                  <a:srgbClr val="F16038"/>
                </a:solidFill>
              </a:rPr>
              <a:t>diseño</a:t>
            </a:r>
            <a:endParaRPr lang="en-US" sz="2000" dirty="0">
              <a:solidFill>
                <a:srgbClr val="F16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30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(Desired Outcomes) (Grade 5)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Criterios</a:t>
            </a:r>
            <a:r>
              <a:rPr lang="en-US" dirty="0">
                <a:solidFill>
                  <a:srgbClr val="F16038"/>
                </a:solidFill>
              </a:rPr>
              <a:t> (</a:t>
            </a:r>
            <a:r>
              <a:rPr lang="en-US" dirty="0" err="1">
                <a:solidFill>
                  <a:srgbClr val="F16038"/>
                </a:solidFill>
              </a:rPr>
              <a:t>Resultados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Deseados</a:t>
            </a:r>
            <a:r>
              <a:rPr lang="en-US" dirty="0">
                <a:solidFill>
                  <a:srgbClr val="F16038"/>
                </a:solidFill>
              </a:rPr>
              <a:t>))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2E0F6-54AC-ED6D-C2E5-F0F062937000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A successful barn design should include the following:</a:t>
            </a:r>
          </a:p>
          <a:p>
            <a:pPr lvl="1">
              <a:spcBef>
                <a:spcPts val="1000"/>
              </a:spcBef>
            </a:pPr>
            <a:r>
              <a:rPr lang="en-US" sz="1400" dirty="0">
                <a:solidFill>
                  <a:srgbClr val="000000"/>
                </a:solidFill>
              </a:rPr>
              <a:t>Separate pens for horses, pigs, and chickens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A perimeter greater than 127 centimeters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An area of less than 510 centimeters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A height greater than or equal to 15 centimeters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Right, obtuse, and acute angles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The ability to survive a windstorm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A floor plan including the design’s area and perimeter</a:t>
            </a:r>
          </a:p>
          <a:p>
            <a:pPr lvl="1"/>
            <a:endParaRPr lang="en-US" sz="1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rgbClr val="000000"/>
                </a:solidFill>
              </a:rPr>
              <a:t>Bonus: Convert floor plan from sq. cm. to sq. m.</a:t>
            </a:r>
          </a:p>
          <a:p>
            <a:pPr marL="457200" lvl="1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b="1" dirty="0">
                <a:solidFill>
                  <a:srgbClr val="F16038"/>
                </a:solidFill>
              </a:rPr>
              <a:t>Un </a:t>
            </a:r>
            <a:r>
              <a:rPr lang="en-US" sz="1400" b="1" dirty="0" err="1">
                <a:solidFill>
                  <a:srgbClr val="F16038"/>
                </a:solidFill>
              </a:rPr>
              <a:t>diseño</a:t>
            </a:r>
            <a:r>
              <a:rPr lang="en-US" sz="1400" b="1" dirty="0">
                <a:solidFill>
                  <a:srgbClr val="F16038"/>
                </a:solidFill>
              </a:rPr>
              <a:t> de </a:t>
            </a:r>
            <a:r>
              <a:rPr lang="en-US" sz="1400" b="1" dirty="0" err="1">
                <a:solidFill>
                  <a:srgbClr val="F16038"/>
                </a:solidFill>
              </a:rPr>
              <a:t>granero</a:t>
            </a:r>
            <a:r>
              <a:rPr lang="en-US" sz="1400" b="1" dirty="0">
                <a:solidFill>
                  <a:srgbClr val="F16038"/>
                </a:solidFill>
              </a:rPr>
              <a:t> </a:t>
            </a:r>
            <a:r>
              <a:rPr lang="en-US" sz="1400" b="1" dirty="0" err="1">
                <a:solidFill>
                  <a:srgbClr val="F16038"/>
                </a:solidFill>
              </a:rPr>
              <a:t>exitoso</a:t>
            </a:r>
            <a:r>
              <a:rPr lang="en-US" sz="1400" b="1" dirty="0">
                <a:solidFill>
                  <a:srgbClr val="F16038"/>
                </a:solidFill>
              </a:rPr>
              <a:t> </a:t>
            </a:r>
            <a:r>
              <a:rPr lang="en-US" sz="1400" b="1" dirty="0" err="1">
                <a:solidFill>
                  <a:srgbClr val="F16038"/>
                </a:solidFill>
              </a:rPr>
              <a:t>debe</a:t>
            </a:r>
            <a:r>
              <a:rPr lang="en-US" sz="1400" b="1" dirty="0">
                <a:solidFill>
                  <a:srgbClr val="F16038"/>
                </a:solidFill>
              </a:rPr>
              <a:t> </a:t>
            </a:r>
            <a:r>
              <a:rPr lang="en-US" sz="1400" b="1" dirty="0" err="1">
                <a:solidFill>
                  <a:srgbClr val="F16038"/>
                </a:solidFill>
              </a:rPr>
              <a:t>incluir</a:t>
            </a:r>
            <a:r>
              <a:rPr lang="en-US" sz="1400" b="1" dirty="0">
                <a:solidFill>
                  <a:srgbClr val="F16038"/>
                </a:solidFill>
              </a:rPr>
              <a:t> lo </a:t>
            </a:r>
            <a:r>
              <a:rPr lang="en-US" sz="1400" b="1" dirty="0" err="1">
                <a:solidFill>
                  <a:srgbClr val="F16038"/>
                </a:solidFill>
              </a:rPr>
              <a:t>siguiente</a:t>
            </a:r>
            <a:r>
              <a:rPr lang="en-US" sz="1400" b="1" dirty="0">
                <a:solidFill>
                  <a:srgbClr val="F16038"/>
                </a:solidFill>
              </a:rPr>
              <a:t>:</a:t>
            </a:r>
          </a:p>
          <a:p>
            <a:pPr lvl="1">
              <a:spcBef>
                <a:spcPts val="1000"/>
              </a:spcBef>
            </a:pPr>
            <a:r>
              <a:rPr lang="en-US" sz="1400" dirty="0">
                <a:solidFill>
                  <a:srgbClr val="F16038"/>
                </a:solidFill>
              </a:rPr>
              <a:t>Corrales </a:t>
            </a:r>
            <a:r>
              <a:rPr lang="en-US" sz="1400" dirty="0" err="1">
                <a:solidFill>
                  <a:srgbClr val="F16038"/>
                </a:solidFill>
              </a:rPr>
              <a:t>separados</a:t>
            </a:r>
            <a:r>
              <a:rPr lang="en-US" sz="1400" dirty="0">
                <a:solidFill>
                  <a:srgbClr val="F16038"/>
                </a:solidFill>
              </a:rPr>
              <a:t> para caballos, </a:t>
            </a:r>
            <a:r>
              <a:rPr lang="en-US" sz="1400" dirty="0" err="1">
                <a:solidFill>
                  <a:srgbClr val="F16038"/>
                </a:solidFill>
              </a:rPr>
              <a:t>cerdos</a:t>
            </a:r>
            <a:r>
              <a:rPr lang="en-US" sz="1400" dirty="0">
                <a:solidFill>
                  <a:srgbClr val="F16038"/>
                </a:solidFill>
              </a:rPr>
              <a:t> y </a:t>
            </a:r>
            <a:r>
              <a:rPr lang="en-US" sz="1400" dirty="0" err="1">
                <a:solidFill>
                  <a:srgbClr val="F16038"/>
                </a:solidFill>
              </a:rPr>
              <a:t>pollos</a:t>
            </a:r>
            <a:endParaRPr lang="en-US" sz="1400" dirty="0">
              <a:solidFill>
                <a:srgbClr val="F16038"/>
              </a:solidFill>
            </a:endParaRPr>
          </a:p>
          <a:p>
            <a:pPr lvl="1"/>
            <a:r>
              <a:rPr lang="en-US" sz="1400" dirty="0">
                <a:solidFill>
                  <a:srgbClr val="F16038"/>
                </a:solidFill>
              </a:rPr>
              <a:t>Un </a:t>
            </a:r>
            <a:r>
              <a:rPr lang="en-US" sz="1400" dirty="0" err="1">
                <a:solidFill>
                  <a:srgbClr val="F16038"/>
                </a:solidFill>
              </a:rPr>
              <a:t>perímetro</a:t>
            </a:r>
            <a:r>
              <a:rPr lang="en-US" sz="1400" dirty="0">
                <a:solidFill>
                  <a:srgbClr val="F16038"/>
                </a:solidFill>
              </a:rPr>
              <a:t> mayor a 127 </a:t>
            </a:r>
            <a:r>
              <a:rPr lang="en-US" sz="1400" dirty="0" err="1">
                <a:solidFill>
                  <a:srgbClr val="F16038"/>
                </a:solidFill>
              </a:rPr>
              <a:t>centímetros</a:t>
            </a:r>
            <a:endParaRPr lang="en-US" sz="1400" dirty="0">
              <a:solidFill>
                <a:srgbClr val="F16038"/>
              </a:solidFill>
            </a:endParaRPr>
          </a:p>
          <a:p>
            <a:pPr lvl="1"/>
            <a:r>
              <a:rPr lang="en-US" sz="1400" dirty="0">
                <a:solidFill>
                  <a:srgbClr val="F16038"/>
                </a:solidFill>
              </a:rPr>
              <a:t>Un </a:t>
            </a:r>
            <a:r>
              <a:rPr lang="en-US" sz="1400" dirty="0" err="1">
                <a:solidFill>
                  <a:srgbClr val="F16038"/>
                </a:solidFill>
              </a:rPr>
              <a:t>área</a:t>
            </a:r>
            <a:r>
              <a:rPr lang="en-US" sz="1400" dirty="0">
                <a:solidFill>
                  <a:srgbClr val="F16038"/>
                </a:solidFill>
              </a:rPr>
              <a:t> de </a:t>
            </a:r>
            <a:r>
              <a:rPr lang="en-US" sz="1400" dirty="0" err="1">
                <a:solidFill>
                  <a:srgbClr val="F16038"/>
                </a:solidFill>
              </a:rPr>
              <a:t>menos</a:t>
            </a:r>
            <a:r>
              <a:rPr lang="en-US" sz="1400" dirty="0">
                <a:solidFill>
                  <a:srgbClr val="F16038"/>
                </a:solidFill>
              </a:rPr>
              <a:t> de 510 </a:t>
            </a:r>
            <a:r>
              <a:rPr lang="en-US" sz="1400" dirty="0" err="1">
                <a:solidFill>
                  <a:srgbClr val="F16038"/>
                </a:solidFill>
              </a:rPr>
              <a:t>centímetros</a:t>
            </a:r>
            <a:endParaRPr lang="en-US" sz="1400" dirty="0">
              <a:solidFill>
                <a:srgbClr val="F16038"/>
              </a:solidFill>
            </a:endParaRPr>
          </a:p>
          <a:p>
            <a:pPr lvl="1"/>
            <a:r>
              <a:rPr lang="en-US" sz="1400" dirty="0">
                <a:solidFill>
                  <a:srgbClr val="F16038"/>
                </a:solidFill>
              </a:rPr>
              <a:t>Una </a:t>
            </a:r>
            <a:r>
              <a:rPr lang="en-US" sz="1400" dirty="0" err="1">
                <a:solidFill>
                  <a:srgbClr val="F16038"/>
                </a:solidFill>
              </a:rPr>
              <a:t>altura</a:t>
            </a:r>
            <a:r>
              <a:rPr lang="en-US" sz="1400" dirty="0">
                <a:solidFill>
                  <a:srgbClr val="F16038"/>
                </a:solidFill>
              </a:rPr>
              <a:t> mayor o </a:t>
            </a:r>
            <a:r>
              <a:rPr lang="en-US" sz="1400" dirty="0" err="1">
                <a:solidFill>
                  <a:srgbClr val="F16038"/>
                </a:solidFill>
              </a:rPr>
              <a:t>igual</a:t>
            </a:r>
            <a:r>
              <a:rPr lang="en-US" sz="1400" dirty="0">
                <a:solidFill>
                  <a:srgbClr val="F16038"/>
                </a:solidFill>
              </a:rPr>
              <a:t> a 15 </a:t>
            </a:r>
            <a:r>
              <a:rPr lang="en-US" sz="1400" dirty="0" err="1">
                <a:solidFill>
                  <a:srgbClr val="F16038"/>
                </a:solidFill>
              </a:rPr>
              <a:t>centímetros</a:t>
            </a:r>
            <a:endParaRPr lang="en-US" sz="1400" dirty="0">
              <a:solidFill>
                <a:srgbClr val="F16038"/>
              </a:solidFill>
            </a:endParaRPr>
          </a:p>
          <a:p>
            <a:pPr lvl="1"/>
            <a:r>
              <a:rPr lang="en-US" sz="1400" dirty="0" err="1">
                <a:solidFill>
                  <a:srgbClr val="F16038"/>
                </a:solidFill>
              </a:rPr>
              <a:t>Ángulos</a:t>
            </a:r>
            <a:r>
              <a:rPr lang="en-US" sz="1400" dirty="0">
                <a:solidFill>
                  <a:srgbClr val="F16038"/>
                </a:solidFill>
              </a:rPr>
              <a:t> rectos, </a:t>
            </a:r>
            <a:r>
              <a:rPr lang="en-US" sz="1400" dirty="0" err="1">
                <a:solidFill>
                  <a:srgbClr val="F16038"/>
                </a:solidFill>
              </a:rPr>
              <a:t>obtusos</a:t>
            </a:r>
            <a:r>
              <a:rPr lang="en-US" sz="1400" dirty="0">
                <a:solidFill>
                  <a:srgbClr val="F16038"/>
                </a:solidFill>
              </a:rPr>
              <a:t> y </a:t>
            </a:r>
            <a:r>
              <a:rPr lang="en-US" sz="1400" dirty="0" err="1">
                <a:solidFill>
                  <a:srgbClr val="F16038"/>
                </a:solidFill>
              </a:rPr>
              <a:t>agudos</a:t>
            </a:r>
            <a:endParaRPr lang="en-US" sz="1400" dirty="0">
              <a:solidFill>
                <a:srgbClr val="F16038"/>
              </a:solidFill>
            </a:endParaRPr>
          </a:p>
          <a:p>
            <a:pPr lvl="1"/>
            <a:r>
              <a:rPr lang="en-US" sz="1400" dirty="0">
                <a:solidFill>
                  <a:srgbClr val="F16038"/>
                </a:solidFill>
              </a:rPr>
              <a:t>La </a:t>
            </a:r>
            <a:r>
              <a:rPr lang="en-US" sz="1400" dirty="0" err="1">
                <a:solidFill>
                  <a:srgbClr val="F16038"/>
                </a:solidFill>
              </a:rPr>
              <a:t>capacidad</a:t>
            </a:r>
            <a:r>
              <a:rPr lang="en-US" sz="1400" dirty="0">
                <a:solidFill>
                  <a:srgbClr val="F16038"/>
                </a:solidFill>
              </a:rPr>
              <a:t> de </a:t>
            </a:r>
            <a:r>
              <a:rPr lang="en-US" sz="1400" dirty="0" err="1">
                <a:solidFill>
                  <a:srgbClr val="F16038"/>
                </a:solidFill>
              </a:rPr>
              <a:t>sobrevivir</a:t>
            </a:r>
            <a:r>
              <a:rPr lang="en-US" sz="1400" dirty="0">
                <a:solidFill>
                  <a:srgbClr val="F16038"/>
                </a:solidFill>
              </a:rPr>
              <a:t> a </a:t>
            </a:r>
            <a:r>
              <a:rPr lang="en-US" sz="1400" dirty="0" err="1">
                <a:solidFill>
                  <a:srgbClr val="F16038"/>
                </a:solidFill>
              </a:rPr>
              <a:t>una</a:t>
            </a:r>
            <a:r>
              <a:rPr lang="en-US" sz="1400" dirty="0">
                <a:solidFill>
                  <a:srgbClr val="F16038"/>
                </a:solidFill>
              </a:rPr>
              <a:t> </a:t>
            </a:r>
            <a:r>
              <a:rPr lang="en-US" sz="1400" dirty="0" err="1">
                <a:solidFill>
                  <a:srgbClr val="F16038"/>
                </a:solidFill>
              </a:rPr>
              <a:t>tormenta</a:t>
            </a:r>
            <a:r>
              <a:rPr lang="en-US" sz="1400" dirty="0">
                <a:solidFill>
                  <a:srgbClr val="F16038"/>
                </a:solidFill>
              </a:rPr>
              <a:t> de </a:t>
            </a:r>
            <a:r>
              <a:rPr lang="en-US" sz="1400" dirty="0" err="1">
                <a:solidFill>
                  <a:srgbClr val="F16038"/>
                </a:solidFill>
              </a:rPr>
              <a:t>viento</a:t>
            </a:r>
            <a:endParaRPr lang="en-US" sz="1400" dirty="0">
              <a:solidFill>
                <a:srgbClr val="F16038"/>
              </a:solidFill>
            </a:endParaRPr>
          </a:p>
          <a:p>
            <a:pPr lvl="1"/>
            <a:r>
              <a:rPr lang="en-US" sz="1400" dirty="0">
                <a:solidFill>
                  <a:srgbClr val="F16038"/>
                </a:solidFill>
              </a:rPr>
              <a:t>Un plano de planta que </a:t>
            </a:r>
            <a:r>
              <a:rPr lang="en-US" sz="1400" dirty="0" err="1">
                <a:solidFill>
                  <a:srgbClr val="F16038"/>
                </a:solidFill>
              </a:rPr>
              <a:t>incluya</a:t>
            </a:r>
            <a:r>
              <a:rPr lang="en-US" sz="1400" dirty="0">
                <a:solidFill>
                  <a:srgbClr val="F16038"/>
                </a:solidFill>
              </a:rPr>
              <a:t> </a:t>
            </a:r>
            <a:r>
              <a:rPr lang="en-US" sz="1400" dirty="0" err="1">
                <a:solidFill>
                  <a:srgbClr val="F16038"/>
                </a:solidFill>
              </a:rPr>
              <a:t>el</a:t>
            </a:r>
            <a:r>
              <a:rPr lang="en-US" sz="1400" dirty="0">
                <a:solidFill>
                  <a:srgbClr val="F16038"/>
                </a:solidFill>
              </a:rPr>
              <a:t> </a:t>
            </a:r>
            <a:r>
              <a:rPr lang="en-US" sz="1400" dirty="0" err="1">
                <a:solidFill>
                  <a:srgbClr val="F16038"/>
                </a:solidFill>
              </a:rPr>
              <a:t>área</a:t>
            </a:r>
            <a:r>
              <a:rPr lang="en-US" sz="1400" dirty="0">
                <a:solidFill>
                  <a:srgbClr val="F16038"/>
                </a:solidFill>
              </a:rPr>
              <a:t> y </a:t>
            </a:r>
            <a:r>
              <a:rPr lang="en-US" sz="1400" dirty="0" err="1">
                <a:solidFill>
                  <a:srgbClr val="F16038"/>
                </a:solidFill>
              </a:rPr>
              <a:t>el</a:t>
            </a:r>
            <a:r>
              <a:rPr lang="en-US" sz="1400" dirty="0">
                <a:solidFill>
                  <a:srgbClr val="F16038"/>
                </a:solidFill>
              </a:rPr>
              <a:t> </a:t>
            </a:r>
            <a:r>
              <a:rPr lang="en-US" sz="1400" dirty="0" err="1">
                <a:solidFill>
                  <a:srgbClr val="F16038"/>
                </a:solidFill>
              </a:rPr>
              <a:t>perímetro</a:t>
            </a:r>
            <a:r>
              <a:rPr lang="en-US" sz="1400" dirty="0">
                <a:solidFill>
                  <a:srgbClr val="F16038"/>
                </a:solidFill>
              </a:rPr>
              <a:t> del </a:t>
            </a:r>
            <a:r>
              <a:rPr lang="en-US" sz="1400" dirty="0" err="1">
                <a:solidFill>
                  <a:srgbClr val="F16038"/>
                </a:solidFill>
              </a:rPr>
              <a:t>diseño</a:t>
            </a:r>
            <a:endParaRPr lang="en-US" sz="1400" dirty="0">
              <a:solidFill>
                <a:srgbClr val="F16038"/>
              </a:solidFill>
            </a:endParaRPr>
          </a:p>
          <a:p>
            <a:pPr lvl="1"/>
            <a:endParaRPr lang="en-US" sz="1400" dirty="0">
              <a:solidFill>
                <a:srgbClr val="F16038"/>
              </a:solidFill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rgbClr val="F16038"/>
                </a:solidFill>
              </a:rPr>
              <a:t>Puntos de </a:t>
            </a:r>
            <a:r>
              <a:rPr lang="en-US" sz="1400" dirty="0" err="1">
                <a:solidFill>
                  <a:srgbClr val="F16038"/>
                </a:solidFill>
              </a:rPr>
              <a:t>Bonificación</a:t>
            </a:r>
            <a:r>
              <a:rPr lang="en-US" sz="1400" dirty="0">
                <a:solidFill>
                  <a:srgbClr val="F16038"/>
                </a:solidFill>
              </a:rPr>
              <a:t>: </a:t>
            </a:r>
            <a:r>
              <a:rPr lang="en-US" sz="1400" dirty="0" err="1">
                <a:solidFill>
                  <a:srgbClr val="F16038"/>
                </a:solidFill>
              </a:rPr>
              <a:t>convierta</a:t>
            </a:r>
            <a:r>
              <a:rPr lang="en-US" sz="1400" dirty="0">
                <a:solidFill>
                  <a:srgbClr val="F16038"/>
                </a:solidFill>
              </a:rPr>
              <a:t> </a:t>
            </a:r>
            <a:r>
              <a:rPr lang="en-US" sz="1400" dirty="0" err="1">
                <a:solidFill>
                  <a:srgbClr val="F16038"/>
                </a:solidFill>
              </a:rPr>
              <a:t>el</a:t>
            </a:r>
            <a:r>
              <a:rPr lang="en-US" sz="1400" dirty="0">
                <a:solidFill>
                  <a:srgbClr val="F16038"/>
                </a:solidFill>
              </a:rPr>
              <a:t> plano de planta de cm </a:t>
            </a:r>
            <a:r>
              <a:rPr lang="en-US" sz="1400" dirty="0" err="1">
                <a:solidFill>
                  <a:srgbClr val="F16038"/>
                </a:solidFill>
              </a:rPr>
              <a:t>cuadrados</a:t>
            </a:r>
            <a:r>
              <a:rPr lang="en-US" sz="1400" dirty="0">
                <a:solidFill>
                  <a:srgbClr val="F16038"/>
                </a:solidFill>
              </a:rPr>
              <a:t> a metros </a:t>
            </a:r>
            <a:r>
              <a:rPr lang="en-US" sz="1400" dirty="0" err="1">
                <a:solidFill>
                  <a:srgbClr val="F16038"/>
                </a:solidFill>
              </a:rPr>
              <a:t>cuadrados</a:t>
            </a:r>
            <a:endParaRPr lang="en-US" sz="1400" dirty="0">
              <a:solidFill>
                <a:srgbClr val="F1603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120F4-4225-7AF1-77D2-E32BB06B9C12}"/>
              </a:ext>
            </a:extLst>
          </p:cNvPr>
          <p:cNvSpPr txBox="1"/>
          <p:nvPr/>
        </p:nvSpPr>
        <p:spPr>
          <a:xfrm>
            <a:off x="7820840" y="4995417"/>
            <a:ext cx="315381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000000"/>
                </a:solidFill>
                <a:latin typeface="Arial (Body)"/>
              </a:rPr>
              <a:t>Animal Figure Dimensions (cm): </a:t>
            </a:r>
          </a:p>
          <a:p>
            <a:r>
              <a:rPr lang="en-US" sz="1600" dirty="0">
                <a:solidFill>
                  <a:srgbClr val="000000"/>
                </a:solidFill>
                <a:latin typeface="Arial (Body)"/>
              </a:rPr>
              <a:t>Horse: 13 x 5 x 10 </a:t>
            </a:r>
          </a:p>
          <a:p>
            <a:r>
              <a:rPr lang="en-US" sz="1600" dirty="0">
                <a:solidFill>
                  <a:srgbClr val="000000"/>
                </a:solidFill>
                <a:latin typeface="Arial (Body)"/>
              </a:rPr>
              <a:t>Pigs: 11 x 6 x 4</a:t>
            </a:r>
          </a:p>
          <a:p>
            <a:r>
              <a:rPr lang="en-US" sz="1600" dirty="0">
                <a:solidFill>
                  <a:srgbClr val="000000"/>
                </a:solidFill>
                <a:latin typeface="Arial (Body)"/>
              </a:rPr>
              <a:t>Chickens: 10 x 9 x 7</a:t>
            </a:r>
          </a:p>
        </p:txBody>
      </p:sp>
    </p:spTree>
    <p:extLst>
      <p:ext uri="{BB962C8B-B14F-4D97-AF65-F5344CB8AC3E}">
        <p14:creationId xmlns:p14="http://schemas.microsoft.com/office/powerpoint/2010/main" val="2198190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Constraints: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You will have 30 minutes to complete the challenge.</a:t>
            </a:r>
          </a:p>
          <a:p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You can only use the materials available.</a:t>
            </a:r>
          </a:p>
          <a:p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You will have $500 to complete this challenge. </a:t>
            </a:r>
          </a:p>
          <a:p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One design element from each team member must be used in the final design.</a:t>
            </a:r>
          </a:p>
          <a:p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Redesign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Each team can test their prototype as many times as needed during the 30-minute design phase.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1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16038"/>
                </a:solidFill>
              </a:rPr>
              <a:t>Restricciones</a:t>
            </a:r>
            <a:r>
              <a:rPr lang="en-US" dirty="0">
                <a:solidFill>
                  <a:srgbClr val="F16038"/>
                </a:solidFill>
              </a:rPr>
              <a:t>: </a:t>
            </a:r>
            <a:r>
              <a:rPr lang="en-US" dirty="0" err="1">
                <a:solidFill>
                  <a:srgbClr val="F16038"/>
                </a:solidFill>
              </a:rPr>
              <a:t>Limitaciones</a:t>
            </a:r>
            <a:endParaRPr lang="en-US" dirty="0">
              <a:solidFill>
                <a:srgbClr val="F1603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s-ES" sz="2400" u="sng" dirty="0">
                <a:solidFill>
                  <a:srgbClr val="F16038"/>
                </a:solidFill>
                <a:latin typeface="Arial (Body)"/>
                <a:cs typeface="Arial" panose="020B0604020202020204" pitchFamily="34" charset="0"/>
              </a:rPr>
              <a:t>Límite de Tiempo:</a:t>
            </a:r>
            <a:r>
              <a:rPr lang="es-ES" sz="2400" dirty="0">
                <a:solidFill>
                  <a:srgbClr val="F16038"/>
                </a:solidFill>
                <a:latin typeface="Arial (Body)"/>
                <a:cs typeface="Arial" panose="020B0604020202020204" pitchFamily="34" charset="0"/>
              </a:rPr>
              <a:t> Tendrás 30 minutos para completar el desafío.</a:t>
            </a:r>
          </a:p>
          <a:p>
            <a:r>
              <a:rPr lang="es-ES" sz="2400" u="sng" dirty="0">
                <a:solidFill>
                  <a:srgbClr val="F16038"/>
                </a:solidFill>
                <a:latin typeface="Arial (Body)"/>
              </a:rPr>
              <a:t>Materiales:</a:t>
            </a:r>
            <a:r>
              <a:rPr lang="es-ES" sz="2400" dirty="0">
                <a:solidFill>
                  <a:srgbClr val="F16038"/>
                </a:solidFill>
                <a:latin typeface="Arial (Body)"/>
              </a:rPr>
              <a:t> Sólo podrá utilizar los materiales disponibles.</a:t>
            </a:r>
          </a:p>
          <a:p>
            <a:r>
              <a:rPr lang="es-ES" sz="2400" u="sng" dirty="0">
                <a:solidFill>
                  <a:srgbClr val="F16038"/>
                </a:solidFill>
                <a:latin typeface="Arial (Body)"/>
                <a:cs typeface="Arial" panose="020B0604020202020204" pitchFamily="34" charset="0"/>
              </a:rPr>
              <a:t>Presupuesto:</a:t>
            </a:r>
            <a:r>
              <a:rPr lang="es-ES" sz="2400" dirty="0">
                <a:solidFill>
                  <a:srgbClr val="F16038"/>
                </a:solidFill>
                <a:latin typeface="Arial (Body)"/>
                <a:cs typeface="Arial" panose="020B0604020202020204" pitchFamily="34" charset="0"/>
              </a:rPr>
              <a:t> Tendrás $500 para completar este desafío. </a:t>
            </a:r>
          </a:p>
          <a:p>
            <a:r>
              <a:rPr lang="es-ES" sz="2400" u="sng" dirty="0">
                <a:solidFill>
                  <a:srgbClr val="F16038"/>
                </a:solidFill>
                <a:latin typeface="Arial (Body)"/>
                <a:cs typeface="Arial" panose="020B0604020202020204" pitchFamily="34" charset="0"/>
              </a:rPr>
              <a:t>Colaboración:</a:t>
            </a:r>
            <a:r>
              <a:rPr lang="es-ES" sz="2400" dirty="0">
                <a:solidFill>
                  <a:srgbClr val="F16038"/>
                </a:solidFill>
                <a:latin typeface="Arial (Body)"/>
                <a:cs typeface="Arial" panose="020B0604020202020204" pitchFamily="34" charset="0"/>
              </a:rPr>
              <a:t> Se debe utilizar un elemento de diseño de cada miembro del equipo en el diseño final.</a:t>
            </a:r>
          </a:p>
          <a:p>
            <a:r>
              <a:rPr lang="es-ES" sz="2400" u="sng" dirty="0">
                <a:solidFill>
                  <a:srgbClr val="F16038"/>
                </a:solidFill>
                <a:latin typeface="Arial (Body)"/>
              </a:rPr>
              <a:t>Rediseño:</a:t>
            </a:r>
            <a:r>
              <a:rPr lang="es-ES" sz="2400" dirty="0">
                <a:solidFill>
                  <a:srgbClr val="F16038"/>
                </a:solidFill>
                <a:latin typeface="Arial (Body)"/>
              </a:rPr>
              <a:t> Cada equipo puede probar su prototipo tantas veces como sea necesario durante la fase de diseño de 30 minutos.</a:t>
            </a:r>
            <a:endParaRPr lang="en-US" sz="2400" dirty="0">
              <a:solidFill>
                <a:srgbClr val="F16038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990545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D52E-242E-4DF8-83B4-066B1143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Explore Materials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Explorar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Materiales</a:t>
            </a:r>
            <a:r>
              <a:rPr lang="en-US" dirty="0">
                <a:solidFill>
                  <a:srgbClr val="F16038"/>
                </a:solidFill>
              </a:rPr>
              <a:t>)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D97AD41-556D-46A2-B46B-E00C49EC4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487881"/>
              </p:ext>
            </p:extLst>
          </p:nvPr>
        </p:nvGraphicFramePr>
        <p:xfrm>
          <a:off x="139339" y="2093385"/>
          <a:ext cx="6634152" cy="244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3306">
                  <a:extLst>
                    <a:ext uri="{9D8B030D-6E8A-4147-A177-3AD203B41FA5}">
                      <a16:colId xmlns:a16="http://schemas.microsoft.com/office/drawing/2014/main" val="3487946091"/>
                    </a:ext>
                  </a:extLst>
                </a:gridCol>
                <a:gridCol w="1420846">
                  <a:extLst>
                    <a:ext uri="{9D8B030D-6E8A-4147-A177-3AD203B41FA5}">
                      <a16:colId xmlns:a16="http://schemas.microsoft.com/office/drawing/2014/main" val="1042933784"/>
                    </a:ext>
                  </a:extLst>
                </a:gridCol>
              </a:tblGrid>
              <a:tr h="27927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</a:rPr>
                        <a:t>Materials (</a:t>
                      </a:r>
                      <a:r>
                        <a:rPr lang="en-US" sz="1400" dirty="0" err="1">
                          <a:latin typeface="Arial"/>
                        </a:rPr>
                        <a:t>Materiales</a:t>
                      </a:r>
                      <a:r>
                        <a:rPr lang="en-US" sz="1400" dirty="0">
                          <a:latin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rial"/>
                        </a:rPr>
                        <a:t>Cost (Costo)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399837"/>
                  </a:ext>
                </a:extLst>
              </a:tr>
              <a:tr h="33623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</a:rPr>
                        <a:t>Ruler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(Regla)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No cost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366214"/>
                  </a:ext>
                </a:extLst>
              </a:tr>
              <a:tr h="33623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</a:rPr>
                        <a:t>Popsicle Stick (half/whole)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Palito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 de Paleta (medio/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entero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$3/$5 per stick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98317"/>
                  </a:ext>
                </a:extLst>
              </a:tr>
              <a:tr h="33623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</a:rPr>
                        <a:t>Straws (half/whole)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Pajitas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 (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mitad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/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enteras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$3/$5 per straw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064810"/>
                  </a:ext>
                </a:extLst>
              </a:tr>
              <a:tr h="33623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</a:rPr>
                        <a:t>Thick Foam Sheet (half/whole)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(</a:t>
                      </a:r>
                      <a:r>
                        <a:rPr lang="es-ES" sz="1200" dirty="0">
                          <a:solidFill>
                            <a:srgbClr val="F16038"/>
                          </a:solidFill>
                          <a:latin typeface="Arial"/>
                        </a:rPr>
                        <a:t>Hoja de Espuma Gruesa (mitad/entera))</a:t>
                      </a:r>
                      <a:endParaRPr lang="en-US" sz="1200" dirty="0">
                        <a:solidFill>
                          <a:srgbClr val="F16038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$25/$50 per sheet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795076"/>
                  </a:ext>
                </a:extLst>
              </a:tr>
              <a:tr h="33623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</a:rPr>
                        <a:t>Cardboard (half/whole)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Cartón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 (medio/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entero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</a:rPr>
                        <a:t>$20/$40 per board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706592"/>
                  </a:ext>
                </a:extLst>
              </a:tr>
              <a:tr h="33623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</a:rPr>
                        <a:t>Construction Paper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Papel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 de 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Construcción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</a:rPr>
                        <a:t>$20 per sheet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919779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C828AEA-09F1-9824-8DCE-0B354D3C3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545230"/>
              </p:ext>
            </p:extLst>
          </p:nvPr>
        </p:nvGraphicFramePr>
        <p:xfrm>
          <a:off x="7088777" y="2178272"/>
          <a:ext cx="5028556" cy="2273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0811">
                  <a:extLst>
                    <a:ext uri="{9D8B030D-6E8A-4147-A177-3AD203B41FA5}">
                      <a16:colId xmlns:a16="http://schemas.microsoft.com/office/drawing/2014/main" val="3487946091"/>
                    </a:ext>
                  </a:extLst>
                </a:gridCol>
                <a:gridCol w="1257745">
                  <a:extLst>
                    <a:ext uri="{9D8B030D-6E8A-4147-A177-3AD203B41FA5}">
                      <a16:colId xmlns:a16="http://schemas.microsoft.com/office/drawing/2014/main" val="1042933784"/>
                    </a:ext>
                  </a:extLst>
                </a:gridCol>
              </a:tblGrid>
              <a:tr h="27927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</a:rPr>
                        <a:t>Materials (</a:t>
                      </a:r>
                      <a:r>
                        <a:rPr lang="en-US" sz="1400" dirty="0" err="1">
                          <a:latin typeface="Arial"/>
                        </a:rPr>
                        <a:t>Materiales</a:t>
                      </a:r>
                      <a:r>
                        <a:rPr lang="en-US" sz="1400" dirty="0">
                          <a:latin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</a:rPr>
                        <a:t>Cost (Costo)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399837"/>
                  </a:ext>
                </a:extLst>
              </a:tr>
              <a:tr h="3362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</a:rPr>
                        <a:t>Aluminum Foil Sheet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(Hoja de 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Papel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 de 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Aluminio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</a:rPr>
                        <a:t>$25 per sheet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130416"/>
                  </a:ext>
                </a:extLst>
              </a:tr>
              <a:tr h="2874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</a:rPr>
                        <a:t>Hot Glue Gun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(Pistola de 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Silicona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$75 per gun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003568"/>
                  </a:ext>
                </a:extLst>
              </a:tr>
              <a:tr h="3362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</a:rPr>
                        <a:t>Hot Glue Sticks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(Barras de 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Pegamento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 Caliente)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$5 per stick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600977"/>
                  </a:ext>
                </a:extLst>
              </a:tr>
              <a:tr h="3362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</a:rPr>
                        <a:t>Duct Tape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Cinta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 Adhesive)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$50 per roll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535991"/>
                  </a:ext>
                </a:extLst>
              </a:tr>
              <a:tr h="3362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</a:rPr>
                        <a:t>Scotch Tape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Cinta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 Adhesive)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</a:rPr>
                        <a:t>$25 per roll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982527"/>
                  </a:ext>
                </a:extLst>
              </a:tr>
              <a:tr h="3362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</a:rPr>
                        <a:t>Scissors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(Tijeras)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</a:rPr>
                        <a:t>$25 per pair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530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312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9F1C-345A-4CBD-9790-6D3C36A3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 </a:t>
            </a:r>
            <a:r>
              <a:rPr lang="en-US" dirty="0">
                <a:solidFill>
                  <a:srgbClr val="F16038"/>
                </a:solidFill>
              </a:rPr>
              <a:t>(Idea Genial)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DC92E-213D-48A6-9312-B079C8CA13E2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rm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minutes: Individual Design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a plan of how you think the barn should be designed. </a:t>
            </a:r>
          </a:p>
          <a:p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minutes: Each member presents their ideas to the group.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Share your ideas and highlight a piece of your design you would like to see incorporated into the final group design.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0000"/>
              </a:solidFill>
              <a:latin typeface="Arial" panose="020B060402020202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600" dirty="0">
                <a:solidFill>
                  <a:srgbClr val="F16038"/>
                </a:solidFill>
                <a:latin typeface="Arial" panose="020B0604020202020204"/>
              </a:rPr>
              <a:t>5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minuto: Diseño Individual</a:t>
            </a:r>
          </a:p>
          <a:p>
            <a:pPr lvl="2"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Dibuja un plano de cómo crees que debería diseñarse el granero.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600" dirty="0">
                <a:solidFill>
                  <a:srgbClr val="F16038"/>
                </a:solidFill>
                <a:latin typeface="Arial" panose="020B0604020202020204"/>
              </a:rPr>
              <a:t>10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minutos: Cada miembro presenta sus ideas al grupo.</a:t>
            </a:r>
          </a:p>
          <a:p>
            <a:pPr lvl="2">
              <a:defRPr/>
            </a:pPr>
            <a:r>
              <a:rPr lang="es-ES" sz="2200" dirty="0">
                <a:solidFill>
                  <a:srgbClr val="F16038"/>
                </a:solidFill>
                <a:latin typeface="Arial" panose="020B0604020202020204"/>
              </a:rPr>
              <a:t>Comparta sus ideas y resalte una parte de su diseño que le gustaría ver incorporada en el diseño final del grupo.</a:t>
            </a:r>
            <a:endParaRPr lang="en-US" sz="2200" dirty="0">
              <a:solidFill>
                <a:srgbClr val="F16038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8762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Gather Materials (Grade 3)  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solidFill>
                  <a:srgbClr val="F16038"/>
                </a:solidFill>
                <a:latin typeface="Arial"/>
                <a:cs typeface="Arial"/>
              </a:rPr>
              <a:t>(</a:t>
            </a:r>
            <a:r>
              <a:rPr lang="en-US" dirty="0" err="1">
                <a:solidFill>
                  <a:srgbClr val="F16038"/>
                </a:solidFill>
                <a:latin typeface="Arial"/>
                <a:cs typeface="Arial"/>
              </a:rPr>
              <a:t>Reunir</a:t>
            </a:r>
            <a:r>
              <a:rPr lang="en-US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F16038"/>
                </a:solidFill>
                <a:latin typeface="Arial"/>
                <a:cs typeface="Arial"/>
              </a:rPr>
              <a:t>Materiales</a:t>
            </a:r>
            <a:r>
              <a:rPr lang="en-US" dirty="0">
                <a:solidFill>
                  <a:srgbClr val="F16038"/>
                </a:solidFill>
                <a:latin typeface="Arial"/>
                <a:cs typeface="Arial"/>
              </a:rPr>
              <a:t>)</a:t>
            </a:r>
            <a:endParaRPr lang="en-US" dirty="0">
              <a:solidFill>
                <a:srgbClr val="F16038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534D9B-34A2-FF9E-402D-2BEDF751FE24}"/>
              </a:ext>
            </a:extLst>
          </p:cNvPr>
          <p:cNvSpPr txBox="1">
            <a:spLocks/>
          </p:cNvSpPr>
          <p:nvPr/>
        </p:nvSpPr>
        <p:spPr>
          <a:xfrm>
            <a:off x="838200" y="1816916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</a:rPr>
              <a:t>A successful barn design should include the following:</a:t>
            </a:r>
          </a:p>
          <a:p>
            <a:pPr lvl="1">
              <a:spcBef>
                <a:spcPts val="1000"/>
              </a:spcBef>
            </a:pPr>
            <a:r>
              <a:rPr lang="en-US" sz="2000" dirty="0">
                <a:solidFill>
                  <a:srgbClr val="000000"/>
                </a:solidFill>
              </a:rPr>
              <a:t>A design in the shape of a polygon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 perimeter greater than 127 centimeters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An area of less than 510 centimeters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 roof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The ability to survive a windstorm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 floor plan including the design’s area and perimeter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F16038"/>
                </a:solidFill>
              </a:rPr>
              <a:t>Un </a:t>
            </a:r>
            <a:r>
              <a:rPr lang="en-US" sz="2000" b="1" dirty="0" err="1">
                <a:solidFill>
                  <a:srgbClr val="F16038"/>
                </a:solidFill>
              </a:rPr>
              <a:t>diseño</a:t>
            </a:r>
            <a:r>
              <a:rPr lang="en-US" sz="2000" b="1" dirty="0">
                <a:solidFill>
                  <a:srgbClr val="F16038"/>
                </a:solidFill>
              </a:rPr>
              <a:t> de </a:t>
            </a:r>
            <a:r>
              <a:rPr lang="en-US" sz="2000" b="1" dirty="0" err="1">
                <a:solidFill>
                  <a:srgbClr val="F16038"/>
                </a:solidFill>
              </a:rPr>
              <a:t>granero</a:t>
            </a:r>
            <a:r>
              <a:rPr lang="en-US" sz="2000" b="1" dirty="0">
                <a:solidFill>
                  <a:srgbClr val="F16038"/>
                </a:solidFill>
              </a:rPr>
              <a:t> </a:t>
            </a:r>
            <a:r>
              <a:rPr lang="en-US" sz="2000" b="1" dirty="0" err="1">
                <a:solidFill>
                  <a:srgbClr val="F16038"/>
                </a:solidFill>
              </a:rPr>
              <a:t>exitoso</a:t>
            </a:r>
            <a:r>
              <a:rPr lang="en-US" sz="2000" b="1" dirty="0">
                <a:solidFill>
                  <a:srgbClr val="F16038"/>
                </a:solidFill>
              </a:rPr>
              <a:t> </a:t>
            </a:r>
            <a:r>
              <a:rPr lang="en-US" sz="2000" b="1" dirty="0" err="1">
                <a:solidFill>
                  <a:srgbClr val="F16038"/>
                </a:solidFill>
              </a:rPr>
              <a:t>debe</a:t>
            </a:r>
            <a:r>
              <a:rPr lang="en-US" sz="2000" b="1" dirty="0">
                <a:solidFill>
                  <a:srgbClr val="F16038"/>
                </a:solidFill>
              </a:rPr>
              <a:t> </a:t>
            </a:r>
            <a:r>
              <a:rPr lang="en-US" sz="2000" b="1" dirty="0" err="1">
                <a:solidFill>
                  <a:srgbClr val="F16038"/>
                </a:solidFill>
              </a:rPr>
              <a:t>incluir</a:t>
            </a:r>
            <a:r>
              <a:rPr lang="en-US" sz="2000" b="1" dirty="0">
                <a:solidFill>
                  <a:srgbClr val="F16038"/>
                </a:solidFill>
              </a:rPr>
              <a:t> lo </a:t>
            </a:r>
            <a:r>
              <a:rPr lang="en-US" sz="2000" b="1" dirty="0" err="1">
                <a:solidFill>
                  <a:srgbClr val="F16038"/>
                </a:solidFill>
              </a:rPr>
              <a:t>siguiente</a:t>
            </a:r>
            <a:r>
              <a:rPr lang="en-US" sz="2000" b="1" dirty="0">
                <a:solidFill>
                  <a:srgbClr val="F16038"/>
                </a:solidFill>
              </a:rPr>
              <a:t>:</a:t>
            </a:r>
          </a:p>
          <a:p>
            <a:pPr lvl="1">
              <a:spcBef>
                <a:spcPts val="1000"/>
              </a:spcBef>
            </a:pPr>
            <a:r>
              <a:rPr lang="en-US" sz="2000" dirty="0">
                <a:solidFill>
                  <a:srgbClr val="F16038"/>
                </a:solidFill>
              </a:rPr>
              <a:t>Un </a:t>
            </a:r>
            <a:r>
              <a:rPr lang="en-US" sz="2000" dirty="0" err="1">
                <a:solidFill>
                  <a:srgbClr val="F16038"/>
                </a:solidFill>
              </a:rPr>
              <a:t>diseño</a:t>
            </a:r>
            <a:r>
              <a:rPr lang="en-US" sz="2000" dirty="0">
                <a:solidFill>
                  <a:srgbClr val="F16038"/>
                </a:solidFill>
              </a:rPr>
              <a:t> </a:t>
            </a:r>
            <a:r>
              <a:rPr lang="en-US" sz="2000" dirty="0" err="1">
                <a:solidFill>
                  <a:srgbClr val="F16038"/>
                </a:solidFill>
              </a:rPr>
              <a:t>en</a:t>
            </a:r>
            <a:r>
              <a:rPr lang="en-US" sz="2000" dirty="0">
                <a:solidFill>
                  <a:srgbClr val="F16038"/>
                </a:solidFill>
              </a:rPr>
              <a:t> forma de </a:t>
            </a:r>
            <a:r>
              <a:rPr lang="en-US" sz="2000" dirty="0" err="1">
                <a:solidFill>
                  <a:srgbClr val="F16038"/>
                </a:solidFill>
              </a:rPr>
              <a:t>polígono</a:t>
            </a:r>
            <a:endParaRPr lang="en-US" sz="2000" dirty="0">
              <a:solidFill>
                <a:srgbClr val="F16038"/>
              </a:solidFill>
            </a:endParaRPr>
          </a:p>
          <a:p>
            <a:pPr lvl="1"/>
            <a:r>
              <a:rPr lang="en-US" sz="2000" dirty="0">
                <a:solidFill>
                  <a:srgbClr val="F16038"/>
                </a:solidFill>
              </a:rPr>
              <a:t>Un </a:t>
            </a:r>
            <a:r>
              <a:rPr lang="en-US" sz="2000" dirty="0" err="1">
                <a:solidFill>
                  <a:srgbClr val="F16038"/>
                </a:solidFill>
              </a:rPr>
              <a:t>perímetro</a:t>
            </a:r>
            <a:r>
              <a:rPr lang="en-US" sz="2000" dirty="0">
                <a:solidFill>
                  <a:srgbClr val="F16038"/>
                </a:solidFill>
              </a:rPr>
              <a:t> mayor a 127 </a:t>
            </a:r>
            <a:r>
              <a:rPr lang="en-US" sz="2000" dirty="0" err="1">
                <a:solidFill>
                  <a:srgbClr val="F16038"/>
                </a:solidFill>
              </a:rPr>
              <a:t>centímetros</a:t>
            </a:r>
            <a:endParaRPr lang="en-US" sz="2000" dirty="0">
              <a:solidFill>
                <a:srgbClr val="F16038"/>
              </a:solidFill>
            </a:endParaRPr>
          </a:p>
          <a:p>
            <a:pPr lvl="1"/>
            <a:r>
              <a:rPr lang="en-US" sz="2000" dirty="0">
                <a:solidFill>
                  <a:srgbClr val="F16038"/>
                </a:solidFill>
              </a:rPr>
              <a:t>Un </a:t>
            </a:r>
            <a:r>
              <a:rPr lang="en-US" sz="2000" dirty="0" err="1">
                <a:solidFill>
                  <a:srgbClr val="F16038"/>
                </a:solidFill>
              </a:rPr>
              <a:t>área</a:t>
            </a:r>
            <a:r>
              <a:rPr lang="en-US" sz="2000" dirty="0">
                <a:solidFill>
                  <a:srgbClr val="F16038"/>
                </a:solidFill>
              </a:rPr>
              <a:t> de </a:t>
            </a:r>
            <a:r>
              <a:rPr lang="en-US" sz="2000" dirty="0" err="1">
                <a:solidFill>
                  <a:srgbClr val="F16038"/>
                </a:solidFill>
              </a:rPr>
              <a:t>menos</a:t>
            </a:r>
            <a:r>
              <a:rPr lang="en-US" sz="2000" dirty="0">
                <a:solidFill>
                  <a:srgbClr val="F16038"/>
                </a:solidFill>
              </a:rPr>
              <a:t> de 510 </a:t>
            </a:r>
            <a:r>
              <a:rPr lang="en-US" sz="2000" dirty="0" err="1">
                <a:solidFill>
                  <a:srgbClr val="F16038"/>
                </a:solidFill>
              </a:rPr>
              <a:t>centímetros</a:t>
            </a:r>
            <a:endParaRPr lang="en-US" sz="2000" dirty="0">
              <a:solidFill>
                <a:srgbClr val="F16038"/>
              </a:solidFill>
            </a:endParaRPr>
          </a:p>
          <a:p>
            <a:pPr lvl="1"/>
            <a:r>
              <a:rPr lang="en-US" sz="2000" dirty="0">
                <a:solidFill>
                  <a:srgbClr val="F16038"/>
                </a:solidFill>
              </a:rPr>
              <a:t>Un </a:t>
            </a:r>
            <a:r>
              <a:rPr lang="en-US" sz="2000" dirty="0" err="1">
                <a:solidFill>
                  <a:srgbClr val="F16038"/>
                </a:solidFill>
              </a:rPr>
              <a:t>techo</a:t>
            </a:r>
            <a:endParaRPr lang="en-US" sz="2000" dirty="0">
              <a:solidFill>
                <a:srgbClr val="F16038"/>
              </a:solidFill>
            </a:endParaRPr>
          </a:p>
          <a:p>
            <a:pPr lvl="1"/>
            <a:r>
              <a:rPr lang="en-US" sz="2000" dirty="0">
                <a:solidFill>
                  <a:srgbClr val="F16038"/>
                </a:solidFill>
              </a:rPr>
              <a:t>La </a:t>
            </a:r>
            <a:r>
              <a:rPr lang="en-US" sz="2000" dirty="0" err="1">
                <a:solidFill>
                  <a:srgbClr val="F16038"/>
                </a:solidFill>
              </a:rPr>
              <a:t>capacidad</a:t>
            </a:r>
            <a:r>
              <a:rPr lang="en-US" sz="2000" dirty="0">
                <a:solidFill>
                  <a:srgbClr val="F16038"/>
                </a:solidFill>
              </a:rPr>
              <a:t> de </a:t>
            </a:r>
            <a:r>
              <a:rPr lang="en-US" sz="2000" dirty="0" err="1">
                <a:solidFill>
                  <a:srgbClr val="F16038"/>
                </a:solidFill>
              </a:rPr>
              <a:t>sobrevivir</a:t>
            </a:r>
            <a:r>
              <a:rPr lang="en-US" sz="2000" dirty="0">
                <a:solidFill>
                  <a:srgbClr val="F16038"/>
                </a:solidFill>
              </a:rPr>
              <a:t> a </a:t>
            </a:r>
            <a:r>
              <a:rPr lang="en-US" sz="2000" dirty="0" err="1">
                <a:solidFill>
                  <a:srgbClr val="F16038"/>
                </a:solidFill>
              </a:rPr>
              <a:t>una</a:t>
            </a:r>
            <a:r>
              <a:rPr lang="en-US" sz="2000" dirty="0">
                <a:solidFill>
                  <a:srgbClr val="F16038"/>
                </a:solidFill>
              </a:rPr>
              <a:t> </a:t>
            </a:r>
            <a:r>
              <a:rPr lang="en-US" sz="2000" dirty="0" err="1">
                <a:solidFill>
                  <a:srgbClr val="F16038"/>
                </a:solidFill>
              </a:rPr>
              <a:t>tormenta</a:t>
            </a:r>
            <a:r>
              <a:rPr lang="en-US" sz="2000" dirty="0">
                <a:solidFill>
                  <a:srgbClr val="F16038"/>
                </a:solidFill>
              </a:rPr>
              <a:t> de </a:t>
            </a:r>
            <a:r>
              <a:rPr lang="en-US" sz="2000" dirty="0" err="1">
                <a:solidFill>
                  <a:srgbClr val="F16038"/>
                </a:solidFill>
              </a:rPr>
              <a:t>viento</a:t>
            </a:r>
            <a:endParaRPr lang="en-US" sz="2000" dirty="0">
              <a:solidFill>
                <a:srgbClr val="F16038"/>
              </a:solidFill>
            </a:endParaRPr>
          </a:p>
          <a:p>
            <a:pPr lvl="1"/>
            <a:r>
              <a:rPr lang="en-US" sz="2000" dirty="0">
                <a:solidFill>
                  <a:srgbClr val="F16038"/>
                </a:solidFill>
              </a:rPr>
              <a:t>Un plano de planta que </a:t>
            </a:r>
            <a:r>
              <a:rPr lang="en-US" sz="2000" dirty="0" err="1">
                <a:solidFill>
                  <a:srgbClr val="F16038"/>
                </a:solidFill>
              </a:rPr>
              <a:t>incluya</a:t>
            </a:r>
            <a:r>
              <a:rPr lang="en-US" sz="2000" dirty="0">
                <a:solidFill>
                  <a:srgbClr val="F16038"/>
                </a:solidFill>
              </a:rPr>
              <a:t> </a:t>
            </a:r>
            <a:r>
              <a:rPr lang="en-US" sz="2000" dirty="0" err="1">
                <a:solidFill>
                  <a:srgbClr val="F16038"/>
                </a:solidFill>
              </a:rPr>
              <a:t>el</a:t>
            </a:r>
            <a:r>
              <a:rPr lang="en-US" sz="2000" dirty="0">
                <a:solidFill>
                  <a:srgbClr val="F16038"/>
                </a:solidFill>
              </a:rPr>
              <a:t> </a:t>
            </a:r>
            <a:r>
              <a:rPr lang="en-US" sz="2000" dirty="0" err="1">
                <a:solidFill>
                  <a:srgbClr val="F16038"/>
                </a:solidFill>
              </a:rPr>
              <a:t>área</a:t>
            </a:r>
            <a:r>
              <a:rPr lang="en-US" sz="2000" dirty="0">
                <a:solidFill>
                  <a:srgbClr val="F16038"/>
                </a:solidFill>
              </a:rPr>
              <a:t> y </a:t>
            </a:r>
            <a:r>
              <a:rPr lang="en-US" sz="2000" dirty="0" err="1">
                <a:solidFill>
                  <a:srgbClr val="F16038"/>
                </a:solidFill>
              </a:rPr>
              <a:t>el</a:t>
            </a:r>
            <a:r>
              <a:rPr lang="en-US" sz="2000" dirty="0">
                <a:solidFill>
                  <a:srgbClr val="F16038"/>
                </a:solidFill>
              </a:rPr>
              <a:t> </a:t>
            </a:r>
            <a:r>
              <a:rPr lang="en-US" sz="2000" dirty="0" err="1">
                <a:solidFill>
                  <a:srgbClr val="F16038"/>
                </a:solidFill>
              </a:rPr>
              <a:t>perímetro</a:t>
            </a:r>
            <a:r>
              <a:rPr lang="en-US" sz="2000" dirty="0">
                <a:solidFill>
                  <a:srgbClr val="F16038"/>
                </a:solidFill>
              </a:rPr>
              <a:t> del </a:t>
            </a:r>
            <a:r>
              <a:rPr lang="en-US" sz="2000" dirty="0" err="1">
                <a:solidFill>
                  <a:srgbClr val="F16038"/>
                </a:solidFill>
              </a:rPr>
              <a:t>diseño</a:t>
            </a:r>
            <a:endParaRPr lang="en-US" sz="2000" dirty="0">
              <a:solidFill>
                <a:srgbClr val="F16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53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Gather Materials (Grade 4)  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solidFill>
                  <a:srgbClr val="F16038"/>
                </a:solidFill>
                <a:latin typeface="Arial"/>
                <a:cs typeface="Arial"/>
              </a:rPr>
              <a:t>(</a:t>
            </a:r>
            <a:r>
              <a:rPr lang="en-US" dirty="0" err="1">
                <a:solidFill>
                  <a:srgbClr val="F16038"/>
                </a:solidFill>
                <a:latin typeface="Arial"/>
                <a:cs typeface="Arial"/>
              </a:rPr>
              <a:t>Reunir</a:t>
            </a:r>
            <a:r>
              <a:rPr lang="en-US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F16038"/>
                </a:solidFill>
                <a:latin typeface="Arial"/>
                <a:cs typeface="Arial"/>
              </a:rPr>
              <a:t>Materiales</a:t>
            </a:r>
            <a:r>
              <a:rPr lang="en-US" dirty="0">
                <a:solidFill>
                  <a:srgbClr val="F16038"/>
                </a:solidFill>
                <a:latin typeface="Arial"/>
                <a:cs typeface="Arial"/>
              </a:rPr>
              <a:t>)</a:t>
            </a:r>
            <a:endParaRPr lang="en-US" dirty="0">
              <a:solidFill>
                <a:srgbClr val="F1603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C710A-4218-0F81-0DD2-DEFF952AE2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numCol="2">
            <a:no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A successful barn design should include the following:</a:t>
            </a:r>
          </a:p>
          <a:p>
            <a:pPr lvl="1">
              <a:spcBef>
                <a:spcPts val="1000"/>
              </a:spcBef>
            </a:pPr>
            <a:r>
              <a:rPr lang="en-US" sz="2000" dirty="0">
                <a:solidFill>
                  <a:srgbClr val="000000"/>
                </a:solidFill>
              </a:rPr>
              <a:t>Separate pens for horses, pigs, and chickens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 perimeter greater than 127 centimeters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An area of less than 510 centimeters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Right, obtuse, and acute angles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The ability to survive a windstorm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 floor plan including the design’s area and perimeter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F16038"/>
                </a:solidFill>
              </a:rPr>
              <a:t>Un </a:t>
            </a:r>
            <a:r>
              <a:rPr lang="en-US" sz="2000" b="1" dirty="0" err="1">
                <a:solidFill>
                  <a:srgbClr val="F16038"/>
                </a:solidFill>
              </a:rPr>
              <a:t>diseño</a:t>
            </a:r>
            <a:r>
              <a:rPr lang="en-US" sz="2000" b="1" dirty="0">
                <a:solidFill>
                  <a:srgbClr val="F16038"/>
                </a:solidFill>
              </a:rPr>
              <a:t> de </a:t>
            </a:r>
            <a:r>
              <a:rPr lang="en-US" sz="2000" b="1" dirty="0" err="1">
                <a:solidFill>
                  <a:srgbClr val="F16038"/>
                </a:solidFill>
              </a:rPr>
              <a:t>granero</a:t>
            </a:r>
            <a:r>
              <a:rPr lang="en-US" sz="2000" b="1" dirty="0">
                <a:solidFill>
                  <a:srgbClr val="F16038"/>
                </a:solidFill>
              </a:rPr>
              <a:t> </a:t>
            </a:r>
            <a:r>
              <a:rPr lang="en-US" sz="2000" b="1" dirty="0" err="1">
                <a:solidFill>
                  <a:srgbClr val="F16038"/>
                </a:solidFill>
              </a:rPr>
              <a:t>exitoso</a:t>
            </a:r>
            <a:r>
              <a:rPr lang="en-US" sz="2000" b="1" dirty="0">
                <a:solidFill>
                  <a:srgbClr val="F16038"/>
                </a:solidFill>
              </a:rPr>
              <a:t> </a:t>
            </a:r>
            <a:r>
              <a:rPr lang="en-US" sz="2000" b="1" dirty="0" err="1">
                <a:solidFill>
                  <a:srgbClr val="F16038"/>
                </a:solidFill>
              </a:rPr>
              <a:t>debe</a:t>
            </a:r>
            <a:r>
              <a:rPr lang="en-US" sz="2000" b="1" dirty="0">
                <a:solidFill>
                  <a:srgbClr val="F16038"/>
                </a:solidFill>
              </a:rPr>
              <a:t> </a:t>
            </a:r>
            <a:r>
              <a:rPr lang="en-US" sz="2000" b="1" dirty="0" err="1">
                <a:solidFill>
                  <a:srgbClr val="F16038"/>
                </a:solidFill>
              </a:rPr>
              <a:t>incluir</a:t>
            </a:r>
            <a:r>
              <a:rPr lang="en-US" sz="2000" b="1" dirty="0">
                <a:solidFill>
                  <a:srgbClr val="F16038"/>
                </a:solidFill>
              </a:rPr>
              <a:t> lo </a:t>
            </a:r>
            <a:r>
              <a:rPr lang="en-US" sz="2000" b="1" dirty="0" err="1">
                <a:solidFill>
                  <a:srgbClr val="F16038"/>
                </a:solidFill>
              </a:rPr>
              <a:t>siguiente</a:t>
            </a:r>
            <a:r>
              <a:rPr lang="en-US" sz="2000" b="1" dirty="0">
                <a:solidFill>
                  <a:srgbClr val="F16038"/>
                </a:solidFill>
              </a:rPr>
              <a:t>:</a:t>
            </a:r>
          </a:p>
          <a:p>
            <a:pPr lvl="1">
              <a:spcBef>
                <a:spcPts val="1000"/>
              </a:spcBef>
            </a:pPr>
            <a:r>
              <a:rPr lang="en-US" sz="2000" dirty="0">
                <a:solidFill>
                  <a:srgbClr val="F16038"/>
                </a:solidFill>
              </a:rPr>
              <a:t>Corrales </a:t>
            </a:r>
            <a:r>
              <a:rPr lang="en-US" sz="2000" dirty="0" err="1">
                <a:solidFill>
                  <a:srgbClr val="F16038"/>
                </a:solidFill>
              </a:rPr>
              <a:t>separados</a:t>
            </a:r>
            <a:r>
              <a:rPr lang="en-US" sz="2000" dirty="0">
                <a:solidFill>
                  <a:srgbClr val="F16038"/>
                </a:solidFill>
              </a:rPr>
              <a:t> para caballos, </a:t>
            </a:r>
            <a:r>
              <a:rPr lang="en-US" sz="2000" dirty="0" err="1">
                <a:solidFill>
                  <a:srgbClr val="F16038"/>
                </a:solidFill>
              </a:rPr>
              <a:t>cerdos</a:t>
            </a:r>
            <a:r>
              <a:rPr lang="en-US" sz="2000" dirty="0">
                <a:solidFill>
                  <a:srgbClr val="F16038"/>
                </a:solidFill>
              </a:rPr>
              <a:t> y </a:t>
            </a:r>
            <a:r>
              <a:rPr lang="en-US" sz="2000" dirty="0" err="1">
                <a:solidFill>
                  <a:srgbClr val="F16038"/>
                </a:solidFill>
              </a:rPr>
              <a:t>pollos</a:t>
            </a:r>
            <a:endParaRPr lang="en-US" sz="2000" dirty="0">
              <a:solidFill>
                <a:srgbClr val="F16038"/>
              </a:solidFill>
            </a:endParaRPr>
          </a:p>
          <a:p>
            <a:pPr lvl="1"/>
            <a:r>
              <a:rPr lang="en-US" sz="2000" dirty="0">
                <a:solidFill>
                  <a:srgbClr val="F16038"/>
                </a:solidFill>
              </a:rPr>
              <a:t>Un </a:t>
            </a:r>
            <a:r>
              <a:rPr lang="en-US" sz="2000" dirty="0" err="1">
                <a:solidFill>
                  <a:srgbClr val="F16038"/>
                </a:solidFill>
              </a:rPr>
              <a:t>perímetro</a:t>
            </a:r>
            <a:r>
              <a:rPr lang="en-US" sz="2000" dirty="0">
                <a:solidFill>
                  <a:srgbClr val="F16038"/>
                </a:solidFill>
              </a:rPr>
              <a:t> mayor a 127 </a:t>
            </a:r>
            <a:r>
              <a:rPr lang="en-US" sz="2000" dirty="0" err="1">
                <a:solidFill>
                  <a:srgbClr val="F16038"/>
                </a:solidFill>
              </a:rPr>
              <a:t>centímetros</a:t>
            </a:r>
            <a:endParaRPr lang="en-US" sz="2000" dirty="0">
              <a:solidFill>
                <a:srgbClr val="F16038"/>
              </a:solidFill>
            </a:endParaRPr>
          </a:p>
          <a:p>
            <a:pPr lvl="1"/>
            <a:r>
              <a:rPr lang="en-US" sz="2000" dirty="0">
                <a:solidFill>
                  <a:srgbClr val="F16038"/>
                </a:solidFill>
              </a:rPr>
              <a:t>Un </a:t>
            </a:r>
            <a:r>
              <a:rPr lang="en-US" sz="2000" dirty="0" err="1">
                <a:solidFill>
                  <a:srgbClr val="F16038"/>
                </a:solidFill>
              </a:rPr>
              <a:t>área</a:t>
            </a:r>
            <a:r>
              <a:rPr lang="en-US" sz="2000" dirty="0">
                <a:solidFill>
                  <a:srgbClr val="F16038"/>
                </a:solidFill>
              </a:rPr>
              <a:t> de </a:t>
            </a:r>
            <a:r>
              <a:rPr lang="en-US" sz="2000" dirty="0" err="1">
                <a:solidFill>
                  <a:srgbClr val="F16038"/>
                </a:solidFill>
              </a:rPr>
              <a:t>menos</a:t>
            </a:r>
            <a:r>
              <a:rPr lang="en-US" sz="2000" dirty="0">
                <a:solidFill>
                  <a:srgbClr val="F16038"/>
                </a:solidFill>
              </a:rPr>
              <a:t> de 510 </a:t>
            </a:r>
            <a:r>
              <a:rPr lang="en-US" sz="2000" dirty="0" err="1">
                <a:solidFill>
                  <a:srgbClr val="F16038"/>
                </a:solidFill>
              </a:rPr>
              <a:t>centímetros</a:t>
            </a:r>
            <a:endParaRPr lang="en-US" sz="2000" dirty="0">
              <a:solidFill>
                <a:srgbClr val="F16038"/>
              </a:solidFill>
            </a:endParaRPr>
          </a:p>
          <a:p>
            <a:pPr lvl="1"/>
            <a:r>
              <a:rPr lang="en-US" sz="2000" dirty="0" err="1">
                <a:solidFill>
                  <a:srgbClr val="F16038"/>
                </a:solidFill>
              </a:rPr>
              <a:t>Ángulos</a:t>
            </a:r>
            <a:r>
              <a:rPr lang="en-US" sz="2000" dirty="0">
                <a:solidFill>
                  <a:srgbClr val="F16038"/>
                </a:solidFill>
              </a:rPr>
              <a:t> rectos, </a:t>
            </a:r>
            <a:r>
              <a:rPr lang="en-US" sz="2000" dirty="0" err="1">
                <a:solidFill>
                  <a:srgbClr val="F16038"/>
                </a:solidFill>
              </a:rPr>
              <a:t>obtusos</a:t>
            </a:r>
            <a:r>
              <a:rPr lang="en-US" sz="2000" dirty="0">
                <a:solidFill>
                  <a:srgbClr val="F16038"/>
                </a:solidFill>
              </a:rPr>
              <a:t> y </a:t>
            </a:r>
            <a:r>
              <a:rPr lang="en-US" sz="2000" dirty="0" err="1">
                <a:solidFill>
                  <a:srgbClr val="F16038"/>
                </a:solidFill>
              </a:rPr>
              <a:t>agudos</a:t>
            </a:r>
            <a:endParaRPr lang="en-US" sz="2000" dirty="0">
              <a:solidFill>
                <a:srgbClr val="F16038"/>
              </a:solidFill>
            </a:endParaRPr>
          </a:p>
          <a:p>
            <a:pPr lvl="1"/>
            <a:r>
              <a:rPr lang="en-US" sz="2000" dirty="0">
                <a:solidFill>
                  <a:srgbClr val="F16038"/>
                </a:solidFill>
              </a:rPr>
              <a:t>La </a:t>
            </a:r>
            <a:r>
              <a:rPr lang="en-US" sz="2000" dirty="0" err="1">
                <a:solidFill>
                  <a:srgbClr val="F16038"/>
                </a:solidFill>
              </a:rPr>
              <a:t>capacidad</a:t>
            </a:r>
            <a:r>
              <a:rPr lang="en-US" sz="2000" dirty="0">
                <a:solidFill>
                  <a:srgbClr val="F16038"/>
                </a:solidFill>
              </a:rPr>
              <a:t> de </a:t>
            </a:r>
            <a:r>
              <a:rPr lang="en-US" sz="2000" dirty="0" err="1">
                <a:solidFill>
                  <a:srgbClr val="F16038"/>
                </a:solidFill>
              </a:rPr>
              <a:t>sobrevivir</a:t>
            </a:r>
            <a:r>
              <a:rPr lang="en-US" sz="2000" dirty="0">
                <a:solidFill>
                  <a:srgbClr val="F16038"/>
                </a:solidFill>
              </a:rPr>
              <a:t> a </a:t>
            </a:r>
            <a:r>
              <a:rPr lang="en-US" sz="2000" dirty="0" err="1">
                <a:solidFill>
                  <a:srgbClr val="F16038"/>
                </a:solidFill>
              </a:rPr>
              <a:t>una</a:t>
            </a:r>
            <a:r>
              <a:rPr lang="en-US" sz="2000" dirty="0">
                <a:solidFill>
                  <a:srgbClr val="F16038"/>
                </a:solidFill>
              </a:rPr>
              <a:t> </a:t>
            </a:r>
            <a:r>
              <a:rPr lang="en-US" sz="2000" dirty="0" err="1">
                <a:solidFill>
                  <a:srgbClr val="F16038"/>
                </a:solidFill>
              </a:rPr>
              <a:t>tormenta</a:t>
            </a:r>
            <a:r>
              <a:rPr lang="en-US" sz="2000" dirty="0">
                <a:solidFill>
                  <a:srgbClr val="F16038"/>
                </a:solidFill>
              </a:rPr>
              <a:t> de </a:t>
            </a:r>
            <a:r>
              <a:rPr lang="en-US" sz="2000" dirty="0" err="1">
                <a:solidFill>
                  <a:srgbClr val="F16038"/>
                </a:solidFill>
              </a:rPr>
              <a:t>viento</a:t>
            </a:r>
            <a:endParaRPr lang="en-US" sz="2000" dirty="0">
              <a:solidFill>
                <a:srgbClr val="F16038"/>
              </a:solidFill>
            </a:endParaRPr>
          </a:p>
          <a:p>
            <a:pPr lvl="1"/>
            <a:r>
              <a:rPr lang="en-US" sz="2000" dirty="0">
                <a:solidFill>
                  <a:srgbClr val="F16038"/>
                </a:solidFill>
              </a:rPr>
              <a:t>Un plano de planta que </a:t>
            </a:r>
            <a:r>
              <a:rPr lang="en-US" sz="2000" dirty="0" err="1">
                <a:solidFill>
                  <a:srgbClr val="F16038"/>
                </a:solidFill>
              </a:rPr>
              <a:t>incluya</a:t>
            </a:r>
            <a:r>
              <a:rPr lang="en-US" sz="2000" dirty="0">
                <a:solidFill>
                  <a:srgbClr val="F16038"/>
                </a:solidFill>
              </a:rPr>
              <a:t> </a:t>
            </a:r>
            <a:r>
              <a:rPr lang="en-US" sz="2000" dirty="0" err="1">
                <a:solidFill>
                  <a:srgbClr val="F16038"/>
                </a:solidFill>
              </a:rPr>
              <a:t>el</a:t>
            </a:r>
            <a:r>
              <a:rPr lang="en-US" sz="2000" dirty="0">
                <a:solidFill>
                  <a:srgbClr val="F16038"/>
                </a:solidFill>
              </a:rPr>
              <a:t> </a:t>
            </a:r>
            <a:r>
              <a:rPr lang="en-US" sz="2000" dirty="0" err="1">
                <a:solidFill>
                  <a:srgbClr val="F16038"/>
                </a:solidFill>
              </a:rPr>
              <a:t>área</a:t>
            </a:r>
            <a:r>
              <a:rPr lang="en-US" sz="2000" dirty="0">
                <a:solidFill>
                  <a:srgbClr val="F16038"/>
                </a:solidFill>
              </a:rPr>
              <a:t> y </a:t>
            </a:r>
            <a:r>
              <a:rPr lang="en-US" sz="2000" dirty="0" err="1">
                <a:solidFill>
                  <a:srgbClr val="F16038"/>
                </a:solidFill>
              </a:rPr>
              <a:t>el</a:t>
            </a:r>
            <a:r>
              <a:rPr lang="en-US" sz="2000" dirty="0">
                <a:solidFill>
                  <a:srgbClr val="F16038"/>
                </a:solidFill>
              </a:rPr>
              <a:t> </a:t>
            </a:r>
            <a:r>
              <a:rPr lang="en-US" sz="2000" dirty="0" err="1">
                <a:solidFill>
                  <a:srgbClr val="F16038"/>
                </a:solidFill>
              </a:rPr>
              <a:t>perímetro</a:t>
            </a:r>
            <a:r>
              <a:rPr lang="en-US" sz="2000" dirty="0">
                <a:solidFill>
                  <a:srgbClr val="F16038"/>
                </a:solidFill>
              </a:rPr>
              <a:t> del </a:t>
            </a:r>
            <a:r>
              <a:rPr lang="en-US" sz="2000" dirty="0" err="1">
                <a:solidFill>
                  <a:srgbClr val="F16038"/>
                </a:solidFill>
              </a:rPr>
              <a:t>diseño</a:t>
            </a:r>
            <a:endParaRPr lang="en-US" sz="2000" dirty="0">
              <a:solidFill>
                <a:srgbClr val="F16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38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Gather Materials (Grade 5)  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solidFill>
                  <a:srgbClr val="F16038"/>
                </a:solidFill>
                <a:latin typeface="Arial"/>
                <a:cs typeface="Arial"/>
              </a:rPr>
              <a:t>(</a:t>
            </a:r>
            <a:r>
              <a:rPr lang="en-US" dirty="0" err="1">
                <a:solidFill>
                  <a:srgbClr val="F16038"/>
                </a:solidFill>
                <a:latin typeface="Arial"/>
                <a:cs typeface="Arial"/>
              </a:rPr>
              <a:t>Reunir</a:t>
            </a:r>
            <a:r>
              <a:rPr lang="en-US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F16038"/>
                </a:solidFill>
                <a:latin typeface="Arial"/>
                <a:cs typeface="Arial"/>
              </a:rPr>
              <a:t>Materiales</a:t>
            </a:r>
            <a:r>
              <a:rPr lang="en-US" dirty="0">
                <a:solidFill>
                  <a:srgbClr val="F16038"/>
                </a:solidFill>
                <a:latin typeface="Arial"/>
                <a:cs typeface="Arial"/>
              </a:rPr>
              <a:t>)</a:t>
            </a:r>
            <a:endParaRPr lang="en-US" dirty="0">
              <a:solidFill>
                <a:srgbClr val="F1603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A5E36-B60D-28E1-8971-41DA8350F2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numCol="2">
            <a:no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A successful barn design should include the following:</a:t>
            </a:r>
          </a:p>
          <a:p>
            <a:pPr lvl="1">
              <a:spcBef>
                <a:spcPts val="1000"/>
              </a:spcBef>
            </a:pPr>
            <a:r>
              <a:rPr lang="en-US" sz="1400" dirty="0">
                <a:solidFill>
                  <a:srgbClr val="000000"/>
                </a:solidFill>
              </a:rPr>
              <a:t>Separate pens for horses, pigs, and chickens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A perimeter greater than 127 centimeters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An area of less than 510 centimeters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A height greater than or equal to 15 centimeters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Right, obtuse, and acute angles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The ability to survive a windstorm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A floor plan including the design’s area and perimeter</a:t>
            </a:r>
          </a:p>
          <a:p>
            <a:pPr lvl="1"/>
            <a:endParaRPr lang="en-US" sz="1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rgbClr val="000000"/>
                </a:solidFill>
              </a:rPr>
              <a:t>Bonus: Convert floor plan from sq. cm. to sq. m.</a:t>
            </a:r>
          </a:p>
          <a:p>
            <a:pPr marL="457200" lvl="1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b="1" dirty="0">
                <a:solidFill>
                  <a:srgbClr val="F16038"/>
                </a:solidFill>
              </a:rPr>
              <a:t>Un </a:t>
            </a:r>
            <a:r>
              <a:rPr lang="en-US" sz="1400" b="1" dirty="0" err="1">
                <a:solidFill>
                  <a:srgbClr val="F16038"/>
                </a:solidFill>
              </a:rPr>
              <a:t>diseño</a:t>
            </a:r>
            <a:r>
              <a:rPr lang="en-US" sz="1400" b="1" dirty="0">
                <a:solidFill>
                  <a:srgbClr val="F16038"/>
                </a:solidFill>
              </a:rPr>
              <a:t> de </a:t>
            </a:r>
            <a:r>
              <a:rPr lang="en-US" sz="1400" b="1" dirty="0" err="1">
                <a:solidFill>
                  <a:srgbClr val="F16038"/>
                </a:solidFill>
              </a:rPr>
              <a:t>granero</a:t>
            </a:r>
            <a:r>
              <a:rPr lang="en-US" sz="1400" b="1" dirty="0">
                <a:solidFill>
                  <a:srgbClr val="F16038"/>
                </a:solidFill>
              </a:rPr>
              <a:t> </a:t>
            </a:r>
            <a:r>
              <a:rPr lang="en-US" sz="1400" b="1" dirty="0" err="1">
                <a:solidFill>
                  <a:srgbClr val="F16038"/>
                </a:solidFill>
              </a:rPr>
              <a:t>exitoso</a:t>
            </a:r>
            <a:r>
              <a:rPr lang="en-US" sz="1400" b="1" dirty="0">
                <a:solidFill>
                  <a:srgbClr val="F16038"/>
                </a:solidFill>
              </a:rPr>
              <a:t> </a:t>
            </a:r>
            <a:r>
              <a:rPr lang="en-US" sz="1400" b="1" dirty="0" err="1">
                <a:solidFill>
                  <a:srgbClr val="F16038"/>
                </a:solidFill>
              </a:rPr>
              <a:t>debe</a:t>
            </a:r>
            <a:r>
              <a:rPr lang="en-US" sz="1400" b="1" dirty="0">
                <a:solidFill>
                  <a:srgbClr val="F16038"/>
                </a:solidFill>
              </a:rPr>
              <a:t> </a:t>
            </a:r>
            <a:r>
              <a:rPr lang="en-US" sz="1400" b="1" dirty="0" err="1">
                <a:solidFill>
                  <a:srgbClr val="F16038"/>
                </a:solidFill>
              </a:rPr>
              <a:t>incluir</a:t>
            </a:r>
            <a:r>
              <a:rPr lang="en-US" sz="1400" b="1" dirty="0">
                <a:solidFill>
                  <a:srgbClr val="F16038"/>
                </a:solidFill>
              </a:rPr>
              <a:t> lo </a:t>
            </a:r>
            <a:r>
              <a:rPr lang="en-US" sz="1400" b="1" dirty="0" err="1">
                <a:solidFill>
                  <a:srgbClr val="F16038"/>
                </a:solidFill>
              </a:rPr>
              <a:t>siguiente</a:t>
            </a:r>
            <a:r>
              <a:rPr lang="en-US" sz="1400" b="1" dirty="0">
                <a:solidFill>
                  <a:srgbClr val="F16038"/>
                </a:solidFill>
              </a:rPr>
              <a:t>:</a:t>
            </a:r>
          </a:p>
          <a:p>
            <a:pPr lvl="1">
              <a:spcBef>
                <a:spcPts val="1000"/>
              </a:spcBef>
            </a:pPr>
            <a:r>
              <a:rPr lang="en-US" sz="1400" dirty="0">
                <a:solidFill>
                  <a:srgbClr val="F16038"/>
                </a:solidFill>
              </a:rPr>
              <a:t>Corrales </a:t>
            </a:r>
            <a:r>
              <a:rPr lang="en-US" sz="1400" dirty="0" err="1">
                <a:solidFill>
                  <a:srgbClr val="F16038"/>
                </a:solidFill>
              </a:rPr>
              <a:t>separados</a:t>
            </a:r>
            <a:r>
              <a:rPr lang="en-US" sz="1400" dirty="0">
                <a:solidFill>
                  <a:srgbClr val="F16038"/>
                </a:solidFill>
              </a:rPr>
              <a:t> para caballos, </a:t>
            </a:r>
            <a:r>
              <a:rPr lang="en-US" sz="1400" dirty="0" err="1">
                <a:solidFill>
                  <a:srgbClr val="F16038"/>
                </a:solidFill>
              </a:rPr>
              <a:t>cerdos</a:t>
            </a:r>
            <a:r>
              <a:rPr lang="en-US" sz="1400" dirty="0">
                <a:solidFill>
                  <a:srgbClr val="F16038"/>
                </a:solidFill>
              </a:rPr>
              <a:t> y </a:t>
            </a:r>
            <a:r>
              <a:rPr lang="en-US" sz="1400" dirty="0" err="1">
                <a:solidFill>
                  <a:srgbClr val="F16038"/>
                </a:solidFill>
              </a:rPr>
              <a:t>pollos</a:t>
            </a:r>
            <a:endParaRPr lang="en-US" sz="1400" dirty="0">
              <a:solidFill>
                <a:srgbClr val="F16038"/>
              </a:solidFill>
            </a:endParaRPr>
          </a:p>
          <a:p>
            <a:pPr lvl="1"/>
            <a:r>
              <a:rPr lang="en-US" sz="1400" dirty="0">
                <a:solidFill>
                  <a:srgbClr val="F16038"/>
                </a:solidFill>
              </a:rPr>
              <a:t>Un </a:t>
            </a:r>
            <a:r>
              <a:rPr lang="en-US" sz="1400" dirty="0" err="1">
                <a:solidFill>
                  <a:srgbClr val="F16038"/>
                </a:solidFill>
              </a:rPr>
              <a:t>perímetro</a:t>
            </a:r>
            <a:r>
              <a:rPr lang="en-US" sz="1400" dirty="0">
                <a:solidFill>
                  <a:srgbClr val="F16038"/>
                </a:solidFill>
              </a:rPr>
              <a:t> mayor a 127 </a:t>
            </a:r>
            <a:r>
              <a:rPr lang="en-US" sz="1400" dirty="0" err="1">
                <a:solidFill>
                  <a:srgbClr val="F16038"/>
                </a:solidFill>
              </a:rPr>
              <a:t>centímetros</a:t>
            </a:r>
            <a:endParaRPr lang="en-US" sz="1400" dirty="0">
              <a:solidFill>
                <a:srgbClr val="F16038"/>
              </a:solidFill>
            </a:endParaRPr>
          </a:p>
          <a:p>
            <a:pPr lvl="1"/>
            <a:r>
              <a:rPr lang="en-US" sz="1400" dirty="0">
                <a:solidFill>
                  <a:srgbClr val="F16038"/>
                </a:solidFill>
              </a:rPr>
              <a:t>Un </a:t>
            </a:r>
            <a:r>
              <a:rPr lang="en-US" sz="1400" dirty="0" err="1">
                <a:solidFill>
                  <a:srgbClr val="F16038"/>
                </a:solidFill>
              </a:rPr>
              <a:t>área</a:t>
            </a:r>
            <a:r>
              <a:rPr lang="en-US" sz="1400" dirty="0">
                <a:solidFill>
                  <a:srgbClr val="F16038"/>
                </a:solidFill>
              </a:rPr>
              <a:t> de </a:t>
            </a:r>
            <a:r>
              <a:rPr lang="en-US" sz="1400" dirty="0" err="1">
                <a:solidFill>
                  <a:srgbClr val="F16038"/>
                </a:solidFill>
              </a:rPr>
              <a:t>menos</a:t>
            </a:r>
            <a:r>
              <a:rPr lang="en-US" sz="1400" dirty="0">
                <a:solidFill>
                  <a:srgbClr val="F16038"/>
                </a:solidFill>
              </a:rPr>
              <a:t> de 510 </a:t>
            </a:r>
            <a:r>
              <a:rPr lang="en-US" sz="1400" dirty="0" err="1">
                <a:solidFill>
                  <a:srgbClr val="F16038"/>
                </a:solidFill>
              </a:rPr>
              <a:t>centímetros</a:t>
            </a:r>
            <a:endParaRPr lang="en-US" sz="1400" dirty="0">
              <a:solidFill>
                <a:srgbClr val="F16038"/>
              </a:solidFill>
            </a:endParaRPr>
          </a:p>
          <a:p>
            <a:pPr lvl="1"/>
            <a:r>
              <a:rPr lang="en-US" sz="1400" dirty="0">
                <a:solidFill>
                  <a:srgbClr val="F16038"/>
                </a:solidFill>
              </a:rPr>
              <a:t>Una </a:t>
            </a:r>
            <a:r>
              <a:rPr lang="en-US" sz="1400" dirty="0" err="1">
                <a:solidFill>
                  <a:srgbClr val="F16038"/>
                </a:solidFill>
              </a:rPr>
              <a:t>altura</a:t>
            </a:r>
            <a:r>
              <a:rPr lang="en-US" sz="1400" dirty="0">
                <a:solidFill>
                  <a:srgbClr val="F16038"/>
                </a:solidFill>
              </a:rPr>
              <a:t> mayor o </a:t>
            </a:r>
            <a:r>
              <a:rPr lang="en-US" sz="1400" dirty="0" err="1">
                <a:solidFill>
                  <a:srgbClr val="F16038"/>
                </a:solidFill>
              </a:rPr>
              <a:t>igual</a:t>
            </a:r>
            <a:r>
              <a:rPr lang="en-US" sz="1400" dirty="0">
                <a:solidFill>
                  <a:srgbClr val="F16038"/>
                </a:solidFill>
              </a:rPr>
              <a:t> a 15 </a:t>
            </a:r>
            <a:r>
              <a:rPr lang="en-US" sz="1400" dirty="0" err="1">
                <a:solidFill>
                  <a:srgbClr val="F16038"/>
                </a:solidFill>
              </a:rPr>
              <a:t>centímetros</a:t>
            </a:r>
            <a:endParaRPr lang="en-US" sz="1400" dirty="0">
              <a:solidFill>
                <a:srgbClr val="F16038"/>
              </a:solidFill>
            </a:endParaRPr>
          </a:p>
          <a:p>
            <a:pPr lvl="1"/>
            <a:r>
              <a:rPr lang="en-US" sz="1400" dirty="0" err="1">
                <a:solidFill>
                  <a:srgbClr val="F16038"/>
                </a:solidFill>
              </a:rPr>
              <a:t>Ángulos</a:t>
            </a:r>
            <a:r>
              <a:rPr lang="en-US" sz="1400" dirty="0">
                <a:solidFill>
                  <a:srgbClr val="F16038"/>
                </a:solidFill>
              </a:rPr>
              <a:t> rectos, </a:t>
            </a:r>
            <a:r>
              <a:rPr lang="en-US" sz="1400" dirty="0" err="1">
                <a:solidFill>
                  <a:srgbClr val="F16038"/>
                </a:solidFill>
              </a:rPr>
              <a:t>obtusos</a:t>
            </a:r>
            <a:r>
              <a:rPr lang="en-US" sz="1400" dirty="0">
                <a:solidFill>
                  <a:srgbClr val="F16038"/>
                </a:solidFill>
              </a:rPr>
              <a:t> y </a:t>
            </a:r>
            <a:r>
              <a:rPr lang="en-US" sz="1400" dirty="0" err="1">
                <a:solidFill>
                  <a:srgbClr val="F16038"/>
                </a:solidFill>
              </a:rPr>
              <a:t>agudos</a:t>
            </a:r>
            <a:endParaRPr lang="en-US" sz="1400" dirty="0">
              <a:solidFill>
                <a:srgbClr val="F16038"/>
              </a:solidFill>
            </a:endParaRPr>
          </a:p>
          <a:p>
            <a:pPr lvl="1"/>
            <a:r>
              <a:rPr lang="en-US" sz="1400" dirty="0">
                <a:solidFill>
                  <a:srgbClr val="F16038"/>
                </a:solidFill>
              </a:rPr>
              <a:t>La </a:t>
            </a:r>
            <a:r>
              <a:rPr lang="en-US" sz="1400" dirty="0" err="1">
                <a:solidFill>
                  <a:srgbClr val="F16038"/>
                </a:solidFill>
              </a:rPr>
              <a:t>capacidad</a:t>
            </a:r>
            <a:r>
              <a:rPr lang="en-US" sz="1400" dirty="0">
                <a:solidFill>
                  <a:srgbClr val="F16038"/>
                </a:solidFill>
              </a:rPr>
              <a:t> de </a:t>
            </a:r>
            <a:r>
              <a:rPr lang="en-US" sz="1400" dirty="0" err="1">
                <a:solidFill>
                  <a:srgbClr val="F16038"/>
                </a:solidFill>
              </a:rPr>
              <a:t>sobrevivir</a:t>
            </a:r>
            <a:r>
              <a:rPr lang="en-US" sz="1400" dirty="0">
                <a:solidFill>
                  <a:srgbClr val="F16038"/>
                </a:solidFill>
              </a:rPr>
              <a:t> a </a:t>
            </a:r>
            <a:r>
              <a:rPr lang="en-US" sz="1400" dirty="0" err="1">
                <a:solidFill>
                  <a:srgbClr val="F16038"/>
                </a:solidFill>
              </a:rPr>
              <a:t>una</a:t>
            </a:r>
            <a:r>
              <a:rPr lang="en-US" sz="1400" dirty="0">
                <a:solidFill>
                  <a:srgbClr val="F16038"/>
                </a:solidFill>
              </a:rPr>
              <a:t> </a:t>
            </a:r>
            <a:r>
              <a:rPr lang="en-US" sz="1400" dirty="0" err="1">
                <a:solidFill>
                  <a:srgbClr val="F16038"/>
                </a:solidFill>
              </a:rPr>
              <a:t>tormenta</a:t>
            </a:r>
            <a:r>
              <a:rPr lang="en-US" sz="1400" dirty="0">
                <a:solidFill>
                  <a:srgbClr val="F16038"/>
                </a:solidFill>
              </a:rPr>
              <a:t> de </a:t>
            </a:r>
            <a:r>
              <a:rPr lang="en-US" sz="1400" dirty="0" err="1">
                <a:solidFill>
                  <a:srgbClr val="F16038"/>
                </a:solidFill>
              </a:rPr>
              <a:t>viento</a:t>
            </a:r>
            <a:endParaRPr lang="en-US" sz="1400" dirty="0">
              <a:solidFill>
                <a:srgbClr val="F16038"/>
              </a:solidFill>
            </a:endParaRPr>
          </a:p>
          <a:p>
            <a:pPr lvl="1"/>
            <a:r>
              <a:rPr lang="en-US" sz="1400" dirty="0">
                <a:solidFill>
                  <a:srgbClr val="F16038"/>
                </a:solidFill>
              </a:rPr>
              <a:t>Un plano de planta que </a:t>
            </a:r>
            <a:r>
              <a:rPr lang="en-US" sz="1400" dirty="0" err="1">
                <a:solidFill>
                  <a:srgbClr val="F16038"/>
                </a:solidFill>
              </a:rPr>
              <a:t>incluya</a:t>
            </a:r>
            <a:r>
              <a:rPr lang="en-US" sz="1400" dirty="0">
                <a:solidFill>
                  <a:srgbClr val="F16038"/>
                </a:solidFill>
              </a:rPr>
              <a:t> </a:t>
            </a:r>
            <a:r>
              <a:rPr lang="en-US" sz="1400" dirty="0" err="1">
                <a:solidFill>
                  <a:srgbClr val="F16038"/>
                </a:solidFill>
              </a:rPr>
              <a:t>el</a:t>
            </a:r>
            <a:r>
              <a:rPr lang="en-US" sz="1400" dirty="0">
                <a:solidFill>
                  <a:srgbClr val="F16038"/>
                </a:solidFill>
              </a:rPr>
              <a:t> </a:t>
            </a:r>
            <a:r>
              <a:rPr lang="en-US" sz="1400" dirty="0" err="1">
                <a:solidFill>
                  <a:srgbClr val="F16038"/>
                </a:solidFill>
              </a:rPr>
              <a:t>área</a:t>
            </a:r>
            <a:r>
              <a:rPr lang="en-US" sz="1400" dirty="0">
                <a:solidFill>
                  <a:srgbClr val="F16038"/>
                </a:solidFill>
              </a:rPr>
              <a:t> y </a:t>
            </a:r>
            <a:r>
              <a:rPr lang="en-US" sz="1400" dirty="0" err="1">
                <a:solidFill>
                  <a:srgbClr val="F16038"/>
                </a:solidFill>
              </a:rPr>
              <a:t>el</a:t>
            </a:r>
            <a:r>
              <a:rPr lang="en-US" sz="1400" dirty="0">
                <a:solidFill>
                  <a:srgbClr val="F16038"/>
                </a:solidFill>
              </a:rPr>
              <a:t> </a:t>
            </a:r>
            <a:r>
              <a:rPr lang="en-US" sz="1400" dirty="0" err="1">
                <a:solidFill>
                  <a:srgbClr val="F16038"/>
                </a:solidFill>
              </a:rPr>
              <a:t>perímetro</a:t>
            </a:r>
            <a:r>
              <a:rPr lang="en-US" sz="1400" dirty="0">
                <a:solidFill>
                  <a:srgbClr val="F16038"/>
                </a:solidFill>
              </a:rPr>
              <a:t> del </a:t>
            </a:r>
            <a:r>
              <a:rPr lang="en-US" sz="1400" dirty="0" err="1">
                <a:solidFill>
                  <a:srgbClr val="F16038"/>
                </a:solidFill>
              </a:rPr>
              <a:t>diseño</a:t>
            </a:r>
            <a:endParaRPr lang="en-US" sz="1400" dirty="0">
              <a:solidFill>
                <a:srgbClr val="F16038"/>
              </a:solidFill>
            </a:endParaRPr>
          </a:p>
          <a:p>
            <a:pPr lvl="1"/>
            <a:endParaRPr lang="en-US" sz="1400" dirty="0">
              <a:solidFill>
                <a:srgbClr val="F16038"/>
              </a:solidFill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rgbClr val="F16038"/>
                </a:solidFill>
              </a:rPr>
              <a:t>Puntos de </a:t>
            </a:r>
            <a:r>
              <a:rPr lang="en-US" sz="1400" dirty="0" err="1">
                <a:solidFill>
                  <a:srgbClr val="F16038"/>
                </a:solidFill>
              </a:rPr>
              <a:t>Bonificación</a:t>
            </a:r>
            <a:r>
              <a:rPr lang="en-US" sz="1400" dirty="0">
                <a:solidFill>
                  <a:srgbClr val="F16038"/>
                </a:solidFill>
              </a:rPr>
              <a:t>: </a:t>
            </a:r>
            <a:r>
              <a:rPr lang="en-US" sz="1400" dirty="0" err="1">
                <a:solidFill>
                  <a:srgbClr val="F16038"/>
                </a:solidFill>
              </a:rPr>
              <a:t>convierta</a:t>
            </a:r>
            <a:r>
              <a:rPr lang="en-US" sz="1400" dirty="0">
                <a:solidFill>
                  <a:srgbClr val="F16038"/>
                </a:solidFill>
              </a:rPr>
              <a:t> </a:t>
            </a:r>
            <a:r>
              <a:rPr lang="en-US" sz="1400" dirty="0" err="1">
                <a:solidFill>
                  <a:srgbClr val="F16038"/>
                </a:solidFill>
              </a:rPr>
              <a:t>el</a:t>
            </a:r>
            <a:r>
              <a:rPr lang="en-US" sz="1400" dirty="0">
                <a:solidFill>
                  <a:srgbClr val="F16038"/>
                </a:solidFill>
              </a:rPr>
              <a:t> plano de planta de cm </a:t>
            </a:r>
            <a:r>
              <a:rPr lang="en-US" sz="1400" dirty="0" err="1">
                <a:solidFill>
                  <a:srgbClr val="F16038"/>
                </a:solidFill>
              </a:rPr>
              <a:t>cuadrados</a:t>
            </a:r>
            <a:r>
              <a:rPr lang="en-US" sz="1400" dirty="0">
                <a:solidFill>
                  <a:srgbClr val="F16038"/>
                </a:solidFill>
              </a:rPr>
              <a:t> a metros </a:t>
            </a:r>
            <a:r>
              <a:rPr lang="en-US" sz="1400" dirty="0" err="1">
                <a:solidFill>
                  <a:srgbClr val="F16038"/>
                </a:solidFill>
              </a:rPr>
              <a:t>cuadrados</a:t>
            </a:r>
            <a:endParaRPr lang="en-US" sz="1400" dirty="0">
              <a:solidFill>
                <a:srgbClr val="F1603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06D825-BAD9-D1B4-63E0-2339A5BC8ABD}"/>
              </a:ext>
            </a:extLst>
          </p:cNvPr>
          <p:cNvSpPr txBox="1"/>
          <p:nvPr/>
        </p:nvSpPr>
        <p:spPr>
          <a:xfrm>
            <a:off x="7820840" y="5082507"/>
            <a:ext cx="315381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000000"/>
                </a:solidFill>
                <a:latin typeface="Arial (Body)"/>
              </a:rPr>
              <a:t>Animal Figure Dimensions (cm): </a:t>
            </a:r>
          </a:p>
          <a:p>
            <a:r>
              <a:rPr lang="en-US" sz="1600" dirty="0">
                <a:solidFill>
                  <a:srgbClr val="000000"/>
                </a:solidFill>
                <a:latin typeface="Arial (Body)"/>
              </a:rPr>
              <a:t>Horse: 13 x 5 x 10 </a:t>
            </a:r>
          </a:p>
          <a:p>
            <a:r>
              <a:rPr lang="en-US" sz="1600" dirty="0">
                <a:solidFill>
                  <a:srgbClr val="000000"/>
                </a:solidFill>
                <a:latin typeface="Arial (Body)"/>
              </a:rPr>
              <a:t>Pigs: 11 x 6 x 4</a:t>
            </a:r>
          </a:p>
          <a:p>
            <a:r>
              <a:rPr lang="en-US" sz="1600" dirty="0">
                <a:solidFill>
                  <a:srgbClr val="000000"/>
                </a:solidFill>
                <a:latin typeface="Arial (Body)"/>
              </a:rPr>
              <a:t>Chickens: 10 x 9 x 7</a:t>
            </a:r>
          </a:p>
        </p:txBody>
      </p:sp>
    </p:spTree>
    <p:extLst>
      <p:ext uri="{BB962C8B-B14F-4D97-AF65-F5344CB8AC3E}">
        <p14:creationId xmlns:p14="http://schemas.microsoft.com/office/powerpoint/2010/main" val="9737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9B42C-8F8F-264F-B08B-25C4DA8B63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5571241" y="1934578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543A2592-C72D-A246-801A-4978DBBE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Diseño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Ingeniería</a:t>
            </a:r>
            <a:r>
              <a:rPr lang="en-US" dirty="0">
                <a:solidFill>
                  <a:srgbClr val="F16038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ABB78-9635-725E-8C28-24D8047102D0}"/>
              </a:ext>
            </a:extLst>
          </p:cNvPr>
          <p:cNvSpPr txBox="1"/>
          <p:nvPr/>
        </p:nvSpPr>
        <p:spPr>
          <a:xfrm>
            <a:off x="762693" y="2644169"/>
            <a:ext cx="4808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</a:t>
            </a:r>
            <a:r>
              <a:rPr lang="es-ES" sz="32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29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D2475-1ED2-4413-9D48-05CDD76C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 Member Responsibilities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Responsabilidades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los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Miembros</a:t>
            </a:r>
            <a:r>
              <a:rPr lang="en-US" dirty="0">
                <a:solidFill>
                  <a:srgbClr val="F16038"/>
                </a:solidFill>
              </a:rPr>
              <a:t> del </a:t>
            </a:r>
            <a:r>
              <a:rPr lang="en-US" dirty="0" err="1">
                <a:solidFill>
                  <a:srgbClr val="F16038"/>
                </a:solidFill>
              </a:rPr>
              <a:t>Equipo</a:t>
            </a:r>
            <a:r>
              <a:rPr lang="en-US" dirty="0">
                <a:solidFill>
                  <a:srgbClr val="F16038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C62D-C606-4422-92BF-1443C4AED2FA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rmAutofit fontScale="8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Assign responsibilities to each team member during the process.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Project Manager: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manages the 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entire project, assist each team member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Structural Engineer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designs the structure of barn 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u="sng" dirty="0">
                <a:solidFill>
                  <a:srgbClr val="000000"/>
                </a:solidFill>
                <a:latin typeface="Arial" panose="020B0604020202020204"/>
              </a:rPr>
              <a:t>Architect: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 designs the barn 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Construction Finance Manager: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handles all finances, including final bid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lnSpc>
                <a:spcPct val="120000"/>
              </a:lnSpc>
              <a:spcBef>
                <a:spcPts val="500"/>
              </a:spcBef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Asignar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responsabilidades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miembro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equipo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durante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proceso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lvl="1">
              <a:lnSpc>
                <a:spcPct val="120000"/>
              </a:lnSpc>
              <a:defRPr/>
            </a:pPr>
            <a:r>
              <a:rPr kumimoji="0" lang="es-ES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Gerente de Proyecto: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gestiona todo el proyecto, ayuda a cada miembro del equipo</a:t>
            </a:r>
          </a:p>
          <a:p>
            <a:pPr lvl="1">
              <a:lnSpc>
                <a:spcPct val="120000"/>
              </a:lnSpc>
              <a:defRPr/>
            </a:pPr>
            <a:r>
              <a:rPr kumimoji="0" lang="es-ES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Ingeniero Estructural:</a:t>
            </a:r>
            <a:r>
              <a:rPr kumimoji="0" lang="es-ES" b="0" i="0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diseña la estructura del granero</a:t>
            </a:r>
          </a:p>
          <a:p>
            <a:pPr lvl="1">
              <a:lnSpc>
                <a:spcPct val="120000"/>
              </a:lnSpc>
              <a:defRPr/>
            </a:pPr>
            <a:r>
              <a:rPr kumimoji="0" lang="es-ES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Arquitecto:</a:t>
            </a:r>
            <a:r>
              <a:rPr kumimoji="0" lang="es-ES" b="0" i="0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diseña el granero</a:t>
            </a:r>
          </a:p>
          <a:p>
            <a:pPr lvl="1">
              <a:lnSpc>
                <a:spcPct val="120000"/>
              </a:lnSpc>
              <a:defRPr/>
            </a:pPr>
            <a:r>
              <a:rPr kumimoji="0" lang="es-ES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Gerente de Finanzas de Construcción: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maneja todas las finanzas, incluida la oferta final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160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20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4591-E57C-490B-AECE-F6B62E79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Your Barn!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s-ES" dirty="0">
                <a:solidFill>
                  <a:srgbClr val="F16038"/>
                </a:solidFill>
              </a:rPr>
              <a:t>¡Diseña Tu Granero!)</a:t>
            </a:r>
            <a:endParaRPr lang="en-US" dirty="0">
              <a:solidFill>
                <a:srgbClr val="F16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86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Scorecard (Grade 3)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7F73A6-7B6B-46F9-1FCF-02089B308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691106"/>
              </p:ext>
            </p:extLst>
          </p:nvPr>
        </p:nvGraphicFramePr>
        <p:xfrm>
          <a:off x="2251834" y="1637410"/>
          <a:ext cx="6857999" cy="5056633"/>
        </p:xfrm>
        <a:graphic>
          <a:graphicData uri="http://schemas.openxmlformats.org/drawingml/2006/table">
            <a:tbl>
              <a:tblPr firstRow="1" firstCol="1" bandRow="1"/>
              <a:tblGrid>
                <a:gridCol w="1562557">
                  <a:extLst>
                    <a:ext uri="{9D8B030D-6E8A-4147-A177-3AD203B41FA5}">
                      <a16:colId xmlns:a16="http://schemas.microsoft.com/office/drawing/2014/main" val="1012658164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1403233444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3192928059"/>
                    </a:ext>
                  </a:extLst>
                </a:gridCol>
                <a:gridCol w="1478980">
                  <a:extLst>
                    <a:ext uri="{9D8B030D-6E8A-4147-A177-3AD203B41FA5}">
                      <a16:colId xmlns:a16="http://schemas.microsoft.com/office/drawing/2014/main" val="1325251642"/>
                    </a:ext>
                  </a:extLst>
                </a:gridCol>
                <a:gridCol w="807688">
                  <a:extLst>
                    <a:ext uri="{9D8B030D-6E8A-4147-A177-3AD203B41FA5}">
                      <a16:colId xmlns:a16="http://schemas.microsoft.com/office/drawing/2014/main" val="1607465627"/>
                    </a:ext>
                  </a:extLst>
                </a:gridCol>
              </a:tblGrid>
              <a:tr h="28247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1000" kern="1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1000" kern="1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000" kern="1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567296"/>
                  </a:ext>
                </a:extLst>
              </a:tr>
              <a:tr h="270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E95E0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kern="100">
                        <a:effectLst/>
                        <a:highlight>
                          <a:srgbClr val="E95E0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92C83E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kern="100">
                        <a:effectLst/>
                        <a:highlight>
                          <a:srgbClr val="92C83E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0ACBB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kern="100">
                        <a:effectLst/>
                        <a:highlight>
                          <a:srgbClr val="00ACBB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756116"/>
                  </a:ext>
                </a:extLst>
              </a:tr>
              <a:tr h="8124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all team members.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two team members.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does not have elements contributed by each team member.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1000" kern="1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790567"/>
                  </a:ext>
                </a:extLst>
              </a:tr>
              <a:tr h="7305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PERIMETER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perimeter of the barn is 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  <a:sym typeface="Symbol" pitchFamily="2" charset="2"/>
                        </a:rPr>
                        <a:t>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127 cm.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perimeter of the barn is 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  <a:sym typeface="Symbol" pitchFamily="2" charset="2"/>
                        </a:rPr>
                        <a:t>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127 cm.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perimeter of the barn was not calculated.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793896"/>
                  </a:ext>
                </a:extLst>
              </a:tr>
              <a:tr h="6656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AREA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area of the barn is 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  <a:sym typeface="Symbol" pitchFamily="2" charset="2"/>
                        </a:rPr>
                        <a:t>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510 sq. cm.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area of the barn is 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  <a:sym typeface="Symbol" pitchFamily="2" charset="2"/>
                        </a:rPr>
                        <a:t>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510 sq. cm.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area of the barn was not calculated.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924291"/>
                  </a:ext>
                </a:extLst>
              </a:tr>
              <a:tr h="5440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ROOF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has a roof and is fully covered.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has a roof and is halfway covered.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does not have a roof.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09128"/>
                  </a:ext>
                </a:extLst>
              </a:tr>
              <a:tr h="6259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WINDSTORM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can withstand a high-speed windstorm.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can withstand a medium-speed windstorm.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barn can withstand a low-speed windstorm.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259513"/>
                  </a:ext>
                </a:extLst>
              </a:tr>
              <a:tr h="8124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FLOOR PLAN AND COST OF LABOR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contractor provided the Jeffersons with an accurate floor plan.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contractor provided the Jeffersons with a floor plan, but it was inaccurate.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contractor did not provide the Jeffersons with a floor plan. 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545918"/>
                  </a:ext>
                </a:extLst>
              </a:tr>
              <a:tr h="31288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TOTAL SCORE</a:t>
                      </a:r>
                      <a:endParaRPr lang="en-US" sz="1000" kern="1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729" marR="33729" marT="33729" marB="3372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172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179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>
                <a:solidFill>
                  <a:srgbClr val="F16038"/>
                </a:solidFill>
              </a:rPr>
              <a:t>Tanteador</a:t>
            </a:r>
            <a:r>
              <a:rPr lang="en-US" dirty="0">
                <a:solidFill>
                  <a:srgbClr val="F16038"/>
                </a:solidFill>
              </a:rPr>
              <a:t> (Grade 3)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A2C4BD-C217-0024-4322-8922EA226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442685"/>
              </p:ext>
            </p:extLst>
          </p:nvPr>
        </p:nvGraphicFramePr>
        <p:xfrm>
          <a:off x="2251832" y="1637410"/>
          <a:ext cx="6858001" cy="5062890"/>
        </p:xfrm>
        <a:graphic>
          <a:graphicData uri="http://schemas.openxmlformats.org/drawingml/2006/table">
            <a:tbl>
              <a:tblPr firstRow="1" firstCol="1" bandRow="1"/>
              <a:tblGrid>
                <a:gridCol w="1562558">
                  <a:extLst>
                    <a:ext uri="{9D8B030D-6E8A-4147-A177-3AD203B41FA5}">
                      <a16:colId xmlns:a16="http://schemas.microsoft.com/office/drawing/2014/main" val="1746995298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255250492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4141854468"/>
                    </a:ext>
                  </a:extLst>
                </a:gridCol>
                <a:gridCol w="1478980">
                  <a:extLst>
                    <a:ext uri="{9D8B030D-6E8A-4147-A177-3AD203B41FA5}">
                      <a16:colId xmlns:a16="http://schemas.microsoft.com/office/drawing/2014/main" val="3534303343"/>
                    </a:ext>
                  </a:extLst>
                </a:gridCol>
                <a:gridCol w="807689">
                  <a:extLst>
                    <a:ext uri="{9D8B030D-6E8A-4147-A177-3AD203B41FA5}">
                      <a16:colId xmlns:a16="http://schemas.microsoft.com/office/drawing/2014/main" val="1570079832"/>
                    </a:ext>
                  </a:extLst>
                </a:gridCol>
              </a:tblGrid>
              <a:tr h="25916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CRITERIOS</a:t>
                      </a:r>
                      <a:endParaRPr lang="en-US" sz="900" kern="1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</a:t>
                      </a:r>
                      <a:endParaRPr lang="en-US" sz="900" kern="1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</a:t>
                      </a:r>
                      <a:endParaRPr lang="en-US" sz="900" kern="1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351600"/>
                  </a:ext>
                </a:extLst>
              </a:tr>
              <a:tr h="248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E95E0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 kern="100">
                        <a:effectLst/>
                        <a:highlight>
                          <a:srgbClr val="E95E0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92C83E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 kern="100">
                        <a:effectLst/>
                        <a:highlight>
                          <a:srgbClr val="92C83E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0ACBB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 kern="100">
                        <a:effectLst/>
                        <a:highlight>
                          <a:srgbClr val="00ACBB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153499"/>
                  </a:ext>
                </a:extLst>
              </a:tr>
              <a:tr h="7453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COLABORACIÓN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todos los miembros del equipo.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dos miembros del equipo.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no tiene elementos aportados por cada miembro del equipo.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900" kern="1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062398"/>
                  </a:ext>
                </a:extLst>
              </a:tr>
              <a:tr h="670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PERÍMETRO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perímetro del granero es de </a:t>
                      </a:r>
                      <a:r>
                        <a:rPr lang="en-US" sz="10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  <a:sym typeface="Symbol" pitchFamily="2" charset="2"/>
                        </a:rPr>
                        <a:t></a:t>
                      </a:r>
                      <a:r>
                        <a:rPr lang="en-US" sz="10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127 cm.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perímetro del granero es de &lt; 127 cm.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se calculó el perímetro del granero.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447216"/>
                  </a:ext>
                </a:extLst>
              </a:tr>
              <a:tr h="6107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ÁREA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US" sz="10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área</a:t>
                      </a:r>
                      <a:r>
                        <a:rPr lang="en-US" sz="10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10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granero</a:t>
                      </a:r>
                      <a:r>
                        <a:rPr lang="en-US" sz="10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es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&lt; 510 </a:t>
                      </a:r>
                      <a:r>
                        <a:rPr lang="en-US" sz="10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centímetros</a:t>
                      </a:r>
                      <a:r>
                        <a:rPr lang="en-US" sz="10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cuadrados</a:t>
                      </a:r>
                      <a:r>
                        <a:rPr lang="en-US" sz="10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US" sz="10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área</a:t>
                      </a:r>
                      <a:r>
                        <a:rPr lang="en-US" sz="10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10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granero</a:t>
                      </a:r>
                      <a:r>
                        <a:rPr lang="en-US" sz="10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es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&gt; 510 </a:t>
                      </a:r>
                      <a:r>
                        <a:rPr lang="en-US" sz="10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centímetros</a:t>
                      </a:r>
                      <a:r>
                        <a:rPr lang="en-US" sz="10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cuadrados</a:t>
                      </a:r>
                      <a:r>
                        <a:rPr lang="en-US" sz="10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se calculó el área del granero.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957913"/>
                  </a:ext>
                </a:extLst>
              </a:tr>
              <a:tr h="5742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TECHO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tiene techo y está totalmente cubierto.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tiene techo y está medio cubierto.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no tiene techo.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009277"/>
                  </a:ext>
                </a:extLst>
              </a:tr>
              <a:tr h="7453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TORMENTA DE VIENTO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puede soportar una tormenta de viento de alta velocidad.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establo puede soportar una tormenta de viento de velocidad media.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puede soportar una tormenta de viento de baja velocidad.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482020"/>
                  </a:ext>
                </a:extLst>
              </a:tr>
              <a:tr h="9164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PLANO Y COSTO DE MANO DE OBRA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contratista proporcionó a los Jefferson un plano de planta preciso. 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contratista proporcionó a los Jefferson un plano de planta, pero no era exacto.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US" sz="10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contratista</a:t>
                      </a:r>
                      <a:r>
                        <a:rPr lang="en-US" sz="10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no </a:t>
                      </a:r>
                      <a:r>
                        <a:rPr lang="en-US" sz="10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proporcionó</a:t>
                      </a:r>
                      <a:r>
                        <a:rPr lang="en-US" sz="10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10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en-US" sz="10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Jefferson un plano de planta.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0230379"/>
                  </a:ext>
                </a:extLst>
              </a:tr>
              <a:tr h="28706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 TOTAL</a:t>
                      </a:r>
                      <a:endParaRPr lang="en-US" sz="900" kern="1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945" marR="30945" marT="30945" marB="3094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955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854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Scorecard (Grade 4)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985FED-2140-76EC-3150-5C884E97D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50244"/>
              </p:ext>
            </p:extLst>
          </p:nvPr>
        </p:nvGraphicFramePr>
        <p:xfrm>
          <a:off x="2251834" y="1637410"/>
          <a:ext cx="6857999" cy="5063256"/>
        </p:xfrm>
        <a:graphic>
          <a:graphicData uri="http://schemas.openxmlformats.org/drawingml/2006/table">
            <a:tbl>
              <a:tblPr firstRow="1" firstCol="1" bandRow="1"/>
              <a:tblGrid>
                <a:gridCol w="1562557">
                  <a:extLst>
                    <a:ext uri="{9D8B030D-6E8A-4147-A177-3AD203B41FA5}">
                      <a16:colId xmlns:a16="http://schemas.microsoft.com/office/drawing/2014/main" val="1932807094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4272107238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501876612"/>
                    </a:ext>
                  </a:extLst>
                </a:gridCol>
                <a:gridCol w="1478979">
                  <a:extLst>
                    <a:ext uri="{9D8B030D-6E8A-4147-A177-3AD203B41FA5}">
                      <a16:colId xmlns:a16="http://schemas.microsoft.com/office/drawing/2014/main" val="1987547389"/>
                    </a:ext>
                  </a:extLst>
                </a:gridCol>
                <a:gridCol w="807689">
                  <a:extLst>
                    <a:ext uri="{9D8B030D-6E8A-4147-A177-3AD203B41FA5}">
                      <a16:colId xmlns:a16="http://schemas.microsoft.com/office/drawing/2014/main" val="3741287219"/>
                    </a:ext>
                  </a:extLst>
                </a:gridCol>
              </a:tblGrid>
              <a:tr h="25410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900" kern="1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340" marR="30340" marT="30340" marB="303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900" kern="1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340" marR="30340" marT="30340" marB="303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900" kern="1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340" marR="30340" marT="30340" marB="3034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154696"/>
                  </a:ext>
                </a:extLst>
              </a:tr>
              <a:tr h="243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E95E0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 kern="100">
                        <a:effectLst/>
                        <a:highlight>
                          <a:srgbClr val="E95E0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92C83E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 kern="100">
                        <a:effectLst/>
                        <a:highlight>
                          <a:srgbClr val="92C83E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0ACBB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 kern="100">
                        <a:effectLst/>
                        <a:highlight>
                          <a:srgbClr val="00ACBB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725060"/>
                  </a:ext>
                </a:extLst>
              </a:tr>
              <a:tr h="66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COLLABORATION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design has elements contributed by all team members.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design has elements contributed by two team members.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design does not have elements contributed by each team member.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340" marR="30340" marT="30340" marB="3034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654361"/>
                  </a:ext>
                </a:extLst>
              </a:tr>
              <a:tr h="6571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PERIMETER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perimeter of the barn is </a:t>
                      </a: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  <a:sym typeface="Symbol" pitchFamily="2" charset="2"/>
                        </a:rPr>
                        <a:t></a:t>
                      </a: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127 cm.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perimeter of the barn is </a:t>
                      </a: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  <a:sym typeface="Symbol" pitchFamily="2" charset="2"/>
                        </a:rPr>
                        <a:t></a:t>
                      </a: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127 cm.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perimeter of the barn was not calculated. 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340" marR="30340" marT="30340" marB="3034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428602"/>
                  </a:ext>
                </a:extLst>
              </a:tr>
              <a:tr h="5987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AREA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area of the barn is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  <a:sym typeface="Symbol" pitchFamily="2" charset="2"/>
                        </a:rPr>
                        <a:t></a:t>
                      </a:r>
                      <a:r>
                        <a:rPr lang="en-US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510 sq. cm.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area of the barn is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  <a:sym typeface="Symbol" pitchFamily="2" charset="2"/>
                        </a:rPr>
                        <a:t></a:t>
                      </a:r>
                      <a:r>
                        <a:rPr lang="en-US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510 sq. cm. 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area of the barn was not calculated. 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340" marR="30340" marT="30340" marB="3034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937839"/>
                  </a:ext>
                </a:extLst>
              </a:tr>
              <a:tr h="66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PENS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barn includes a separate pen for the horses, pigs, and chickens.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barn only includes two separate pens.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barn does not include any separate pens for the horses, pigs, and chickens.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340" marR="30340" marT="30340" marB="3034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81482"/>
                  </a:ext>
                </a:extLst>
              </a:tr>
              <a:tr h="513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ANGLES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barn includes right, obtuse, and acute angles. 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barn includes 2 of the 3 angles (right, obtuse, acute).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barn does not include any right, obtuse, or acute angles.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340" marR="30340" marT="30340" marB="3034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773047"/>
                  </a:ext>
                </a:extLst>
              </a:tr>
              <a:tr h="513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WINDSTORM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barn can withstand a high-speed windstorm. 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barn can withstand a medium-speed windstorm. 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barn can withstand a low-speed windstorm. 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340" marR="30340" marT="30340" marB="3034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935769"/>
                  </a:ext>
                </a:extLst>
              </a:tr>
              <a:tr h="66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FLOOR PLAN AND COST OF LABOR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contractor provided the Jeffersons with an accurate floor plan. 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contractor provided the Jeffersons with a floor plan, but it was inaccurate. 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contractor did not provide the Jeffersons with a floor plan. 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0340" marR="30340" marT="30340" marB="3034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960470"/>
                  </a:ext>
                </a:extLst>
              </a:tr>
              <a:tr h="28145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TOTAL SCORE</a:t>
                      </a:r>
                      <a:endParaRPr lang="en-US" sz="900" kern="1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340" marR="30340" marT="30340" marB="3034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340" marR="30340" marT="30340" marB="3034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134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996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>
                <a:solidFill>
                  <a:srgbClr val="F16038"/>
                </a:solidFill>
              </a:rPr>
              <a:t>Tanteador</a:t>
            </a:r>
            <a:r>
              <a:rPr lang="en-US" dirty="0">
                <a:solidFill>
                  <a:srgbClr val="F16038"/>
                </a:solidFill>
              </a:rPr>
              <a:t> (Grade 4)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713B47-16C2-8ED4-2988-4AB66735D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285363"/>
              </p:ext>
            </p:extLst>
          </p:nvPr>
        </p:nvGraphicFramePr>
        <p:xfrm>
          <a:off x="2251833" y="1637410"/>
          <a:ext cx="6858000" cy="5056630"/>
        </p:xfrm>
        <a:graphic>
          <a:graphicData uri="http://schemas.openxmlformats.org/drawingml/2006/table">
            <a:tbl>
              <a:tblPr firstRow="1" firstCol="1" bandRow="1"/>
              <a:tblGrid>
                <a:gridCol w="1562557">
                  <a:extLst>
                    <a:ext uri="{9D8B030D-6E8A-4147-A177-3AD203B41FA5}">
                      <a16:colId xmlns:a16="http://schemas.microsoft.com/office/drawing/2014/main" val="2139671974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3495396384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1123163152"/>
                    </a:ext>
                  </a:extLst>
                </a:gridCol>
                <a:gridCol w="1478980">
                  <a:extLst>
                    <a:ext uri="{9D8B030D-6E8A-4147-A177-3AD203B41FA5}">
                      <a16:colId xmlns:a16="http://schemas.microsoft.com/office/drawing/2014/main" val="2627685313"/>
                    </a:ext>
                  </a:extLst>
                </a:gridCol>
                <a:gridCol w="807689">
                  <a:extLst>
                    <a:ext uri="{9D8B030D-6E8A-4147-A177-3AD203B41FA5}">
                      <a16:colId xmlns:a16="http://schemas.microsoft.com/office/drawing/2014/main" val="1137448604"/>
                    </a:ext>
                  </a:extLst>
                </a:gridCol>
              </a:tblGrid>
              <a:tr h="32160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CRITERIOS</a:t>
                      </a:r>
                      <a:endParaRPr lang="en-US" sz="1100" kern="1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</a:t>
                      </a:r>
                      <a:endParaRPr lang="en-US" sz="1100" kern="1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</a:t>
                      </a:r>
                      <a:endParaRPr lang="en-US" sz="1100" kern="1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090098"/>
                  </a:ext>
                </a:extLst>
              </a:tr>
              <a:tr h="3077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E95E0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kern="100">
                        <a:effectLst/>
                        <a:highlight>
                          <a:srgbClr val="E95E0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92C83E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kern="100">
                        <a:effectLst/>
                        <a:highlight>
                          <a:srgbClr val="92C83E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0ACBB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 kern="100">
                        <a:effectLst/>
                        <a:highlight>
                          <a:srgbClr val="00ACBB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583426"/>
                  </a:ext>
                </a:extLst>
              </a:tr>
              <a:tr h="5879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COLABORACIÓN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El diseño tiene elementos aportados por todos los miembros del equipo.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El </a:t>
                      </a:r>
                      <a:r>
                        <a:rPr lang="en-US" sz="900" kern="12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diseño</a:t>
                      </a:r>
                      <a:r>
                        <a:rPr lang="en-US" sz="900" kern="12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kern="12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tiene</a:t>
                      </a:r>
                      <a:r>
                        <a:rPr lang="en-US" sz="900" kern="12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kern="12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elementos</a:t>
                      </a:r>
                      <a:r>
                        <a:rPr lang="en-US" sz="900" kern="12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kern="12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aportados</a:t>
                      </a:r>
                      <a:r>
                        <a:rPr lang="en-US" sz="900" kern="12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kern="12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US" sz="900" kern="12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dos </a:t>
                      </a:r>
                      <a:r>
                        <a:rPr lang="en-US" sz="900" kern="12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miembros</a:t>
                      </a:r>
                      <a:r>
                        <a:rPr lang="en-US" sz="900" kern="12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US" sz="900" kern="12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equipo</a:t>
                      </a:r>
                      <a:r>
                        <a:rPr lang="en-US" sz="900" kern="12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.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El diseño no tiene elementos aportados por cada miembro del equipo.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823350"/>
                  </a:ext>
                </a:extLst>
              </a:tr>
              <a:tr h="543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PERÍMETRO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El perímetro del granero es de </a:t>
                      </a:r>
                      <a:r>
                        <a:rPr lang="en-US" sz="9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  <a:sym typeface="Symbol" pitchFamily="2" charset="2"/>
                        </a:rPr>
                        <a:t></a:t>
                      </a:r>
                      <a:r>
                        <a:rPr lang="en-US" sz="9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127 cm.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El perímetro del granero es de &lt; 127 cm.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No se calculó el perímetro del granero.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280241"/>
                  </a:ext>
                </a:extLst>
              </a:tr>
              <a:tr h="5879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ÁREA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El </a:t>
                      </a:r>
                      <a:r>
                        <a:rPr lang="en-US" sz="9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área</a:t>
                      </a:r>
                      <a:r>
                        <a:rPr lang="en-US" sz="9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US" sz="9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granero</a:t>
                      </a:r>
                      <a:r>
                        <a:rPr lang="en-US" sz="9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es        &lt; 510 </a:t>
                      </a:r>
                      <a:r>
                        <a:rPr lang="en-US" sz="9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centímetros</a:t>
                      </a:r>
                      <a:r>
                        <a:rPr lang="en-US" sz="9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cuadrados</a:t>
                      </a:r>
                      <a:r>
                        <a:rPr lang="en-US" sz="9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.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El área del granero es           &gt; 510 centímetros cuadrados.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No se </a:t>
                      </a:r>
                      <a:r>
                        <a:rPr lang="en-US" sz="9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calculó</a:t>
                      </a:r>
                      <a:r>
                        <a:rPr lang="en-US" sz="9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US" sz="9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área</a:t>
                      </a:r>
                      <a:r>
                        <a:rPr lang="en-US" sz="9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US" sz="9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granero</a:t>
                      </a:r>
                      <a:r>
                        <a:rPr lang="en-US" sz="9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.</a:t>
                      </a:r>
                      <a:endParaRPr lang="en-US" sz="9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154979"/>
                  </a:ext>
                </a:extLst>
              </a:tr>
              <a:tr h="5879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CORRALES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El establo incluye un corral separado para caballos, cerdos y gallinas.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El establo solo incluye dos corrales separados.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El establo no incluye corrales separados para caballos, cerdos y gallinas.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815380"/>
                  </a:ext>
                </a:extLst>
              </a:tr>
              <a:tr h="5879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ANGLOS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El granero incluye ángulos rectos, obtusos y agudos.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El granero incluye 2 de los 3 ángulos (recto, obtuso, agudo).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El granero no incluye ningún ángulo recto, obtuso o agudo.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495366"/>
                  </a:ext>
                </a:extLst>
              </a:tr>
              <a:tr h="5879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TORMENTA DE VIENTO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El granero puede soportar una tormenta de viento de alta velocidad.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El establo puede soportar una tormenta de viento de velocidad media.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El granero puede soportar una tormenta de viento de baja velocidad.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297504"/>
                  </a:ext>
                </a:extLst>
              </a:tr>
              <a:tr h="5879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PLANO Y COSTO DE MANO DE OBRA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El contratista proporcionó a los Jefferson un plano de planta preciso.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El contratista proporcionó a los Jefferson un plano de planta, pero no era exacto.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El contratista no proporcionó a los Jefferson un plano de planta. </a:t>
                      </a:r>
                      <a:endParaRPr lang="en-US" sz="9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92527"/>
                  </a:ext>
                </a:extLst>
              </a:tr>
              <a:tr h="35623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 TOTAL</a:t>
                      </a:r>
                      <a:endParaRPr lang="en-US" sz="1100" kern="1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6830" marR="36830" marT="36830" marB="3683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047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186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Scorecard (Grade 5)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5CF47A-E45B-58AD-1738-E13CD4A50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558924"/>
              </p:ext>
            </p:extLst>
          </p:nvPr>
        </p:nvGraphicFramePr>
        <p:xfrm>
          <a:off x="2251834" y="1637410"/>
          <a:ext cx="6857999" cy="5056633"/>
        </p:xfrm>
        <a:graphic>
          <a:graphicData uri="http://schemas.openxmlformats.org/drawingml/2006/table">
            <a:tbl>
              <a:tblPr firstRow="1" firstCol="1" bandRow="1"/>
              <a:tblGrid>
                <a:gridCol w="1550141">
                  <a:extLst>
                    <a:ext uri="{9D8B030D-6E8A-4147-A177-3AD203B41FA5}">
                      <a16:colId xmlns:a16="http://schemas.microsoft.com/office/drawing/2014/main" val="3333441310"/>
                    </a:ext>
                  </a:extLst>
                </a:gridCol>
                <a:gridCol w="1550141">
                  <a:extLst>
                    <a:ext uri="{9D8B030D-6E8A-4147-A177-3AD203B41FA5}">
                      <a16:colId xmlns:a16="http://schemas.microsoft.com/office/drawing/2014/main" val="1537353228"/>
                    </a:ext>
                  </a:extLst>
                </a:gridCol>
                <a:gridCol w="1491507">
                  <a:extLst>
                    <a:ext uri="{9D8B030D-6E8A-4147-A177-3AD203B41FA5}">
                      <a16:colId xmlns:a16="http://schemas.microsoft.com/office/drawing/2014/main" val="1720755934"/>
                    </a:ext>
                  </a:extLst>
                </a:gridCol>
                <a:gridCol w="1465854">
                  <a:extLst>
                    <a:ext uri="{9D8B030D-6E8A-4147-A177-3AD203B41FA5}">
                      <a16:colId xmlns:a16="http://schemas.microsoft.com/office/drawing/2014/main" val="2273858822"/>
                    </a:ext>
                  </a:extLst>
                </a:gridCol>
                <a:gridCol w="800356">
                  <a:extLst>
                    <a:ext uri="{9D8B030D-6E8A-4147-A177-3AD203B41FA5}">
                      <a16:colId xmlns:a16="http://schemas.microsoft.com/office/drawing/2014/main" val="1100014614"/>
                    </a:ext>
                  </a:extLst>
                </a:gridCol>
              </a:tblGrid>
              <a:tr h="26216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1000" kern="1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1000" kern="1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000" kern="1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03096"/>
                  </a:ext>
                </a:extLst>
              </a:tr>
              <a:tr h="262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E95E0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kern="100">
                        <a:effectLst/>
                        <a:highlight>
                          <a:srgbClr val="E95E0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92C83E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kern="100">
                        <a:effectLst/>
                        <a:highlight>
                          <a:srgbClr val="92C83E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0ACBB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kern="100">
                        <a:effectLst/>
                        <a:highlight>
                          <a:srgbClr val="00ACBB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778876"/>
                  </a:ext>
                </a:extLst>
              </a:tr>
              <a:tr h="4805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COLLABORATION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design has elements contributed by all team members.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design has elements contributed by two team members.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design does not have elements contributed by each team member.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26320"/>
                  </a:ext>
                </a:extLst>
              </a:tr>
              <a:tr h="4261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PERIMETER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perimeter of the barn is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  <a:sym typeface="Symbol" pitchFamily="2" charset="2"/>
                        </a:rPr>
                        <a:t></a:t>
                      </a: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127 cm.</a:t>
                      </a:r>
                      <a:endParaRPr lang="en-US" sz="8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perimeter of the barn is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  <a:sym typeface="Symbol" pitchFamily="2" charset="2"/>
                        </a:rPr>
                        <a:t></a:t>
                      </a: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127 cm.</a:t>
                      </a:r>
                      <a:endParaRPr lang="en-US" sz="8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perimeter of the barn was not calculated. 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91173"/>
                  </a:ext>
                </a:extLst>
              </a:tr>
              <a:tr h="4220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AREA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area of the barn is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  <a:sym typeface="Symbol" pitchFamily="2" charset="2"/>
                        </a:rPr>
                        <a:t></a:t>
                      </a: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510 sq. cm.</a:t>
                      </a:r>
                      <a:endParaRPr lang="en-US" sz="8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area of the barn is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  <a:sym typeface="Symbol" pitchFamily="2" charset="2"/>
                        </a:rPr>
                        <a:t></a:t>
                      </a: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510 sq. cm. </a:t>
                      </a:r>
                      <a:endParaRPr lang="en-US" sz="8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area of the barn was not calculated. 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01970"/>
                  </a:ext>
                </a:extLst>
              </a:tr>
              <a:tr h="4220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HEIGHT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height of the barn is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  <a:sym typeface="Symbol" pitchFamily="2" charset="2"/>
                        </a:rPr>
                        <a:t></a:t>
                      </a: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15 cm. </a:t>
                      </a:r>
                      <a:endParaRPr lang="en-US" sz="8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height of the barn is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  <a:sym typeface="Symbol" pitchFamily="2" charset="2"/>
                        </a:rPr>
                        <a:t></a:t>
                      </a: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15 cm. </a:t>
                      </a:r>
                      <a:endParaRPr lang="en-US" sz="8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height of the barn was not calculated. 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595317"/>
                  </a:ext>
                </a:extLst>
              </a:tr>
              <a:tr h="6183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PENS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barn includes a separate pen for the horses, pigs, and chickens. 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barn only includes two separate pens. 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barn does not include any separate pens for the horses, pigs, and chickens. 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732155"/>
                  </a:ext>
                </a:extLst>
              </a:tr>
              <a:tr h="4805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ANGLES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barn includes right, obtuse, and acute angles. 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barn includes 2 of the 3 angles (right, obtuse, acute). 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barn does not include any right, obtuse, or acute angles.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355459"/>
                  </a:ext>
                </a:extLst>
              </a:tr>
              <a:tr h="4581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WINDSTORM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barn can withstand a high-speed windstorm. 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barn can withstand a medium-speed windstorm. 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barn can withstand a low-speed windstorm. 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549984"/>
                  </a:ext>
                </a:extLst>
              </a:tr>
              <a:tr h="4805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FLOOR PLAN AND COST OF LABOR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contractor provided the Jeffersons with an accurate floor plan. 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contractor provided the Jeffersons with a floor plan, but it was inaccurate. 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contractor did not provide the Jeffersons with a floor plan.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863894"/>
                  </a:ext>
                </a:extLst>
              </a:tr>
              <a:tr h="4805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BONUS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floor plan was accurately converted from sq. cm. to sq. m. 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floor plan was inaccurately converted from sq. cm. to sq. m.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floor plan was not converted from sq. cm. to sq. m.</a:t>
                      </a:r>
                      <a:endParaRPr lang="en-US" sz="800" kern="1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199331"/>
                  </a:ext>
                </a:extLst>
              </a:tr>
              <a:tr h="263476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TOTAL SCORE</a:t>
                      </a:r>
                      <a:endParaRPr lang="en-US" sz="1000" kern="1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3843" marR="33843" marT="33843" marB="3384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04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282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>
                <a:solidFill>
                  <a:srgbClr val="F16038"/>
                </a:solidFill>
              </a:rPr>
              <a:t>Tanteador</a:t>
            </a:r>
            <a:r>
              <a:rPr lang="en-US" dirty="0">
                <a:solidFill>
                  <a:srgbClr val="F16038"/>
                </a:solidFill>
              </a:rPr>
              <a:t> (Grade 5)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6C325E-BE4A-48FD-4584-FA659C17E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319302"/>
              </p:ext>
            </p:extLst>
          </p:nvPr>
        </p:nvGraphicFramePr>
        <p:xfrm>
          <a:off x="2251834" y="1637410"/>
          <a:ext cx="6857999" cy="5056635"/>
        </p:xfrm>
        <a:graphic>
          <a:graphicData uri="http://schemas.openxmlformats.org/drawingml/2006/table">
            <a:tbl>
              <a:tblPr firstRow="1" firstCol="1" bandRow="1"/>
              <a:tblGrid>
                <a:gridCol w="1562557">
                  <a:extLst>
                    <a:ext uri="{9D8B030D-6E8A-4147-A177-3AD203B41FA5}">
                      <a16:colId xmlns:a16="http://schemas.microsoft.com/office/drawing/2014/main" val="766169227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3753766142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2785136505"/>
                    </a:ext>
                  </a:extLst>
                </a:gridCol>
                <a:gridCol w="1478979">
                  <a:extLst>
                    <a:ext uri="{9D8B030D-6E8A-4147-A177-3AD203B41FA5}">
                      <a16:colId xmlns:a16="http://schemas.microsoft.com/office/drawing/2014/main" val="7786823"/>
                    </a:ext>
                  </a:extLst>
                </a:gridCol>
                <a:gridCol w="807689">
                  <a:extLst>
                    <a:ext uri="{9D8B030D-6E8A-4147-A177-3AD203B41FA5}">
                      <a16:colId xmlns:a16="http://schemas.microsoft.com/office/drawing/2014/main" val="1213314819"/>
                    </a:ext>
                  </a:extLst>
                </a:gridCol>
              </a:tblGrid>
              <a:tr h="29415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CRITERIOS</a:t>
                      </a:r>
                      <a:endParaRPr lang="en-US" sz="1100" kern="1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</a:t>
                      </a:r>
                      <a:endParaRPr lang="en-US" sz="1100" kern="1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</a:t>
                      </a:r>
                      <a:endParaRPr lang="en-US" sz="1100" kern="1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722074"/>
                  </a:ext>
                </a:extLst>
              </a:tr>
              <a:tr h="2908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E95E0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kern="100">
                        <a:effectLst/>
                        <a:highlight>
                          <a:srgbClr val="E95E0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92C83E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kern="100">
                        <a:effectLst/>
                        <a:highlight>
                          <a:srgbClr val="92C83E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0ACBB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 kern="100">
                        <a:effectLst/>
                        <a:highlight>
                          <a:srgbClr val="00ACBB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570482"/>
                  </a:ext>
                </a:extLst>
              </a:tr>
              <a:tr h="5092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COLABORACIÓN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todos los miembros del equipo.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dos miembros del equipo.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no tiene elementos aportados por cada miembro del equipo.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700" kern="1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699064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PERÍMETRO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perímetro del granero es de </a:t>
                      </a: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  <a:sym typeface="Symbol" pitchFamily="2" charset="2"/>
                        </a:rPr>
                        <a:t></a:t>
                      </a: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127 cm.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perímetro del granero es de &lt; 127 cm.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se calculó el perímetro del granero.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kern="1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698176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ÁREA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US" sz="8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área</a:t>
                      </a: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8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granero</a:t>
                      </a: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es  &lt; 510 </a:t>
                      </a:r>
                      <a:r>
                        <a:rPr lang="en-US" sz="8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centímetros</a:t>
                      </a: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cuadrados</a:t>
                      </a: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US" sz="8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área</a:t>
                      </a: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8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granero</a:t>
                      </a: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es              &gt; 510 </a:t>
                      </a:r>
                      <a:r>
                        <a:rPr lang="en-US" sz="8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centímetros</a:t>
                      </a: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kern="1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cuadrados</a:t>
                      </a:r>
                      <a:r>
                        <a:rPr lang="en-US" sz="800" kern="1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se calculó el área del granero.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92761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ALTURA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altura del granero es de  </a:t>
                      </a: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15 cm.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altura del granero es de        &lt; 15 cm.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se calculó la altura del granero.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141883"/>
                  </a:ext>
                </a:extLst>
              </a:tr>
              <a:tr h="5092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CORRALES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establo incluye un corral separado para caballos, cerdos y gallinas.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establo solo incluye dos corrales separados.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establo no incluye corrales separados para caballos, cerdos y gallinas.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513729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ANGLOS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incluye ángulos rectos, obtusos y agudos.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incluye 2 de los 3 ángulos (recto, obtuso, agudo).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no incluye ningún ángulo recto, obtuso o agudo.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1260"/>
                  </a:ext>
                </a:extLst>
              </a:tr>
              <a:tr h="5092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TORMENTA DE VIENTO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puede soportar una tormenta de viento de alta velocidad.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establo puede soportar una tormenta de viento de velocidad media.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granero puede soportar una tormenta de viento de baja velocidad.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02117"/>
                  </a:ext>
                </a:extLst>
              </a:tr>
              <a:tr h="5092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PLANO Y COSTO DE MANO DE OBRA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contratista proporcionó a los Jefferson un plano de planta preciso.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contratista proporcionó a los Jefferson un plano de planta, pero no era exacto.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contratista no proporcionó a los Jefferson un plano de planta. 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721683"/>
                  </a:ext>
                </a:extLst>
              </a:tr>
              <a:tr h="654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 ADICIONALES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plano de planta se convirtió con precisión de centímetros cuadradas a metros cuadrados.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plano de planta se convirtió incorrectamente de centímetros cuadradas a metros cuadrados.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plano de planta no se </a:t>
                      </a:r>
                      <a:r>
                        <a:rPr lang="en-US" sz="800" kern="12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convirtió</a:t>
                      </a:r>
                      <a:r>
                        <a:rPr lang="en-US" sz="800" kern="12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800" kern="12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centímetros</a:t>
                      </a:r>
                      <a:r>
                        <a:rPr lang="en-US" sz="800" kern="12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kern="12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cuadradas</a:t>
                      </a:r>
                      <a:r>
                        <a:rPr lang="en-US" sz="800" kern="12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a metros </a:t>
                      </a:r>
                      <a:r>
                        <a:rPr lang="en-US" sz="800" kern="12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cuadrados</a:t>
                      </a:r>
                      <a:r>
                        <a:rPr lang="en-US" sz="800" kern="12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..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263718"/>
                  </a:ext>
                </a:extLst>
              </a:tr>
              <a:tr h="32581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 TOTAL</a:t>
                      </a:r>
                      <a:endParaRPr lang="en-US" sz="1100" kern="1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5187" marR="35187" marT="35187" marB="35187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285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073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55AF-1707-4B95-85EF-AAC15E81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Discussion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Discusión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FF0596-8B1D-E088-B458-FD0FEAC919C2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/>
          <a:lstStyle/>
          <a:p>
            <a:r>
              <a:rPr lang="en-US" dirty="0">
                <a:solidFill>
                  <a:srgbClr val="000000"/>
                </a:solidFill>
                <a:latin typeface="Arial (Body)"/>
              </a:rPr>
              <a:t>Final dimensions</a:t>
            </a:r>
          </a:p>
          <a:p>
            <a:r>
              <a:rPr lang="en-US" dirty="0">
                <a:solidFill>
                  <a:srgbClr val="000000"/>
                </a:solidFill>
                <a:latin typeface="Arial (Body)"/>
              </a:rPr>
              <a:t>Total cost of supplies</a:t>
            </a:r>
          </a:p>
          <a:p>
            <a:r>
              <a:rPr lang="en-US" dirty="0">
                <a:solidFill>
                  <a:srgbClr val="000000"/>
                </a:solidFill>
                <a:latin typeface="Arial (Body)"/>
              </a:rPr>
              <a:t>Labor cost</a:t>
            </a:r>
          </a:p>
          <a:p>
            <a:r>
              <a:rPr lang="en-US" dirty="0">
                <a:solidFill>
                  <a:srgbClr val="000000"/>
                </a:solidFill>
                <a:latin typeface="Arial (Body)"/>
              </a:rPr>
              <a:t>Total cost of project</a:t>
            </a:r>
          </a:p>
          <a:p>
            <a:endParaRPr lang="en-US" dirty="0">
              <a:solidFill>
                <a:srgbClr val="000000"/>
              </a:solidFill>
              <a:latin typeface="Arial (Body)"/>
            </a:endParaRPr>
          </a:p>
          <a:p>
            <a:endParaRPr lang="en-US" dirty="0">
              <a:solidFill>
                <a:srgbClr val="000000"/>
              </a:solidFill>
              <a:latin typeface="Arial (Body)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 (Body)"/>
            </a:endParaRPr>
          </a:p>
          <a:p>
            <a:endParaRPr lang="en-US" dirty="0">
              <a:solidFill>
                <a:srgbClr val="000000"/>
              </a:solidFill>
              <a:latin typeface="Arial (Body)"/>
            </a:endParaRPr>
          </a:p>
          <a:p>
            <a:r>
              <a:rPr lang="es-ES" dirty="0">
                <a:solidFill>
                  <a:srgbClr val="F16038"/>
                </a:solidFill>
                <a:latin typeface="Arial (Body)"/>
              </a:rPr>
              <a:t>Dimensiones finales</a:t>
            </a:r>
          </a:p>
          <a:p>
            <a:r>
              <a:rPr lang="es-ES" dirty="0">
                <a:solidFill>
                  <a:srgbClr val="F16038"/>
                </a:solidFill>
                <a:latin typeface="Arial (Body)"/>
              </a:rPr>
              <a:t>Costo total de suministros</a:t>
            </a:r>
          </a:p>
          <a:p>
            <a:r>
              <a:rPr lang="es-ES" dirty="0">
                <a:solidFill>
                  <a:srgbClr val="F16038"/>
                </a:solidFill>
                <a:latin typeface="Arial (Body)"/>
              </a:rPr>
              <a:t>Coste laboral</a:t>
            </a:r>
          </a:p>
          <a:p>
            <a:r>
              <a:rPr lang="es-ES" dirty="0">
                <a:solidFill>
                  <a:srgbClr val="F16038"/>
                </a:solidFill>
                <a:latin typeface="Arial (Body)"/>
              </a:rPr>
              <a:t>Costo total del proyecto</a:t>
            </a:r>
            <a:endParaRPr lang="en-US" dirty="0">
              <a:solidFill>
                <a:srgbClr val="F16038"/>
              </a:solidFill>
              <a:latin typeface="Arial (Body)"/>
            </a:endParaRPr>
          </a:p>
          <a:p>
            <a:endParaRPr lang="en-US" dirty="0">
              <a:solidFill>
                <a:srgbClr val="000000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1232846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55AF-1707-4B95-85EF-AAC15E81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Redesign: Discussion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Rediseño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Discusión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A237B6-961F-8F83-25F7-C17E31BDF58C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/>
          <a:lstStyle/>
          <a:p>
            <a:r>
              <a:rPr lang="en-US" dirty="0">
                <a:solidFill>
                  <a:srgbClr val="000000"/>
                </a:solidFill>
                <a:latin typeface="Arial (Body)"/>
              </a:rPr>
              <a:t>What worked?</a:t>
            </a:r>
          </a:p>
          <a:p>
            <a:r>
              <a:rPr lang="en-US" dirty="0">
                <a:solidFill>
                  <a:srgbClr val="000000"/>
                </a:solidFill>
                <a:latin typeface="Arial (Body)"/>
              </a:rPr>
              <a:t>What did not work?</a:t>
            </a:r>
          </a:p>
          <a:p>
            <a:r>
              <a:rPr lang="en-US" dirty="0">
                <a:solidFill>
                  <a:srgbClr val="000000"/>
                </a:solidFill>
                <a:latin typeface="Arial (Body)"/>
              </a:rPr>
              <a:t>What do you want to improve?</a:t>
            </a:r>
          </a:p>
          <a:p>
            <a:endParaRPr lang="en-US" dirty="0">
              <a:solidFill>
                <a:srgbClr val="000000"/>
              </a:solidFill>
              <a:latin typeface="Arial (Body)"/>
            </a:endParaRPr>
          </a:p>
          <a:p>
            <a:endParaRPr lang="en-US" dirty="0">
              <a:solidFill>
                <a:srgbClr val="000000"/>
              </a:solidFill>
              <a:latin typeface="Arial (Body)"/>
            </a:endParaRPr>
          </a:p>
          <a:p>
            <a:endParaRPr lang="en-US" dirty="0">
              <a:solidFill>
                <a:srgbClr val="000000"/>
              </a:solidFill>
              <a:latin typeface="Arial (Body)"/>
            </a:endParaRPr>
          </a:p>
          <a:p>
            <a:endParaRPr lang="en-US" dirty="0">
              <a:solidFill>
                <a:srgbClr val="000000"/>
              </a:solidFill>
              <a:latin typeface="Arial (Body)"/>
            </a:endParaRPr>
          </a:p>
          <a:p>
            <a:endParaRPr lang="en-US" dirty="0">
              <a:solidFill>
                <a:srgbClr val="000000"/>
              </a:solidFill>
              <a:latin typeface="Arial (Body)"/>
            </a:endParaRPr>
          </a:p>
          <a:p>
            <a:r>
              <a:rPr lang="en-US" dirty="0">
                <a:solidFill>
                  <a:srgbClr val="F16038"/>
                </a:solidFill>
                <a:latin typeface="Arial (Body)"/>
              </a:rPr>
              <a:t>¿</a:t>
            </a:r>
            <a:r>
              <a:rPr lang="en-US" dirty="0" err="1">
                <a:solidFill>
                  <a:srgbClr val="F16038"/>
                </a:solidFill>
                <a:latin typeface="Arial (Body)"/>
              </a:rPr>
              <a:t>Qué</a:t>
            </a:r>
            <a:r>
              <a:rPr lang="en-US" dirty="0">
                <a:solidFill>
                  <a:srgbClr val="F16038"/>
                </a:solidFill>
                <a:latin typeface="Arial (Body)"/>
              </a:rPr>
              <a:t> </a:t>
            </a:r>
            <a:r>
              <a:rPr lang="en-US" dirty="0" err="1">
                <a:solidFill>
                  <a:srgbClr val="F16038"/>
                </a:solidFill>
                <a:latin typeface="Arial (Body)"/>
              </a:rPr>
              <a:t>funcionó</a:t>
            </a:r>
            <a:r>
              <a:rPr lang="en-US" dirty="0">
                <a:solidFill>
                  <a:srgbClr val="F16038"/>
                </a:solidFill>
                <a:latin typeface="Arial (Body)"/>
              </a:rPr>
              <a:t>?</a:t>
            </a:r>
          </a:p>
          <a:p>
            <a:r>
              <a:rPr lang="es-ES" dirty="0">
                <a:solidFill>
                  <a:srgbClr val="F16038"/>
                </a:solidFill>
                <a:latin typeface="Arial (Body)"/>
              </a:rPr>
              <a:t>¿Qué fue lo que no funcionó?</a:t>
            </a:r>
          </a:p>
          <a:p>
            <a:r>
              <a:rPr lang="en-US" dirty="0">
                <a:solidFill>
                  <a:srgbClr val="F16038"/>
                </a:solidFill>
                <a:latin typeface="Arial (Body)"/>
              </a:rPr>
              <a:t>¿</a:t>
            </a:r>
            <a:r>
              <a:rPr lang="en-US" dirty="0" err="1">
                <a:solidFill>
                  <a:srgbClr val="F16038"/>
                </a:solidFill>
                <a:latin typeface="Arial (Body)"/>
              </a:rPr>
              <a:t>Qué</a:t>
            </a:r>
            <a:r>
              <a:rPr lang="en-US" dirty="0">
                <a:solidFill>
                  <a:srgbClr val="F16038"/>
                </a:solidFill>
                <a:latin typeface="Arial (Body)"/>
              </a:rPr>
              <a:t> </a:t>
            </a:r>
            <a:r>
              <a:rPr lang="en-US" dirty="0" err="1">
                <a:solidFill>
                  <a:srgbClr val="F16038"/>
                </a:solidFill>
                <a:latin typeface="Arial (Body)"/>
              </a:rPr>
              <a:t>quieres</a:t>
            </a:r>
            <a:r>
              <a:rPr lang="en-US" dirty="0">
                <a:solidFill>
                  <a:srgbClr val="F16038"/>
                </a:solidFill>
                <a:latin typeface="Arial (Body)"/>
              </a:rPr>
              <a:t> </a:t>
            </a:r>
            <a:r>
              <a:rPr lang="en-US" dirty="0" err="1">
                <a:solidFill>
                  <a:srgbClr val="F16038"/>
                </a:solidFill>
                <a:latin typeface="Arial (Body)"/>
              </a:rPr>
              <a:t>mejorar</a:t>
            </a:r>
            <a:r>
              <a:rPr lang="en-US" dirty="0">
                <a:solidFill>
                  <a:srgbClr val="F16038"/>
                </a:solidFill>
                <a:latin typeface="Arial (Body)"/>
              </a:rPr>
              <a:t>?</a:t>
            </a:r>
          </a:p>
          <a:p>
            <a:endParaRPr lang="en-US" dirty="0">
              <a:solidFill>
                <a:srgbClr val="000000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06980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9B42C-8F8F-264F-B08B-25C4DA8B63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5571241" y="1934578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543A2592-C72D-A246-801A-4978DBBE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Diseño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Ingeniería</a:t>
            </a:r>
            <a:r>
              <a:rPr lang="en-US" dirty="0">
                <a:solidFill>
                  <a:srgbClr val="F16038"/>
                </a:solidFill>
              </a:rPr>
              <a:t>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562BD-7B43-639B-55A1-07C1642F393A}"/>
              </a:ext>
            </a:extLst>
          </p:cNvPr>
          <p:cNvSpPr txBox="1"/>
          <p:nvPr/>
        </p:nvSpPr>
        <p:spPr>
          <a:xfrm>
            <a:off x="744032" y="2092541"/>
            <a:ext cx="45550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</a:t>
            </a:r>
            <a:r>
              <a:rPr lang="es-ES" sz="32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engineering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jobs?</a:t>
            </a:r>
          </a:p>
          <a:p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son los </a:t>
            </a:r>
            <a:r>
              <a:rPr lang="es-ES" sz="32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trabajos</a:t>
            </a:r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ingeniería?)</a:t>
            </a:r>
            <a:endParaRPr lang="en-US" sz="32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91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s-ES" dirty="0">
                <a:solidFill>
                  <a:srgbClr val="F16038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4" name="Picture 3" descr="A person in a suit and yellow helmet looking at a house&#10;&#10;Description automatically generated with low confidence">
            <a:extLst>
              <a:ext uri="{FF2B5EF4-FFF2-40B4-BE49-F238E27FC236}">
                <a16:creationId xmlns:a16="http://schemas.microsoft.com/office/drawing/2014/main" id="{0F420609-C303-B949-8FAE-6BDC631D6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57429" y="1805864"/>
            <a:ext cx="7343775" cy="41521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BB86E1-28FC-3547-8F1A-25974BDFAA0E}"/>
              </a:ext>
            </a:extLst>
          </p:cNvPr>
          <p:cNvSpPr txBox="1"/>
          <p:nvPr/>
        </p:nvSpPr>
        <p:spPr>
          <a:xfrm>
            <a:off x="971549" y="6115404"/>
            <a:ext cx="7343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technofaq.org/posts/2021/01/why-do-you-need-a-residential-structural-engineer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9468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s-ES" dirty="0">
                <a:solidFill>
                  <a:srgbClr val="F16038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4" name="Picture 3" descr="A person drawing a house plan&#10;&#10;Description automatically generated with low confidence">
            <a:extLst>
              <a:ext uri="{FF2B5EF4-FFF2-40B4-BE49-F238E27FC236}">
                <a16:creationId xmlns:a16="http://schemas.microsoft.com/office/drawing/2014/main" id="{4BD8BCE2-376D-FD4C-87B5-172DB0FBF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49564" y="2257426"/>
            <a:ext cx="6692871" cy="362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3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Diseño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>
                <a:solidFill>
                  <a:srgbClr val="F16038"/>
                </a:solidFill>
              </a:rPr>
              <a:t>Ingeniería</a:t>
            </a:r>
            <a:r>
              <a:rPr lang="en-US" dirty="0">
                <a:solidFill>
                  <a:srgbClr val="F16038"/>
                </a:solidFill>
              </a:rPr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52919-46F8-450A-B0A7-A57AF5DA102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/>
          <a:stretch/>
        </p:blipFill>
        <p:spPr bwMode="auto">
          <a:xfrm>
            <a:off x="6358155" y="1517904"/>
            <a:ext cx="5489486" cy="45910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C712DB-C777-EE0D-79BF-79D351AAB510}"/>
              </a:ext>
            </a:extLst>
          </p:cNvPr>
          <p:cNvSpPr txBox="1"/>
          <p:nvPr/>
        </p:nvSpPr>
        <p:spPr>
          <a:xfrm>
            <a:off x="466532" y="1624041"/>
            <a:ext cx="5991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</a:t>
            </a:r>
            <a:r>
              <a:rPr lang="es-ES" sz="32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engineering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jobs?</a:t>
            </a:r>
          </a:p>
          <a:p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son los </a:t>
            </a:r>
            <a:r>
              <a:rPr lang="es-ES" sz="32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trabajos</a:t>
            </a:r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ingeniería?)</a:t>
            </a:r>
            <a:endParaRPr lang="en-US" sz="32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be an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engineer?</a:t>
            </a:r>
          </a:p>
          <a:p>
            <a:r>
              <a:rPr lang="en-U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</a:t>
            </a:r>
            <a:r>
              <a:rPr lang="en-US" sz="3200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en-U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sz="3200" b="1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ingeniero</a:t>
            </a:r>
            <a:r>
              <a:rPr lang="en-U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2501047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9CCCF-5EE3-CA7F-509E-ECDE835E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689" y="292035"/>
            <a:ext cx="8867226" cy="1325563"/>
          </a:xfrm>
        </p:spPr>
        <p:txBody>
          <a:bodyPr/>
          <a:lstStyle/>
          <a:p>
            <a:r>
              <a:rPr lang="en-US" dirty="0"/>
              <a:t>Engineering Design Process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Proceso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Diseño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Ingeniería</a:t>
            </a:r>
            <a:r>
              <a:rPr lang="en-US" dirty="0">
                <a:solidFill>
                  <a:srgbClr val="F16038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981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5299-158B-4F06-A8F9-F440A94F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1DA-31C4-4259-ADF7-F5A07EF7490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/>
                <a:latin typeface="Arial"/>
                <a:ea typeface="Malgun Gothic"/>
                <a:cs typeface="Arial"/>
              </a:rPr>
              <a:t>The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Malgun Gothic"/>
                <a:cs typeface="Arial"/>
              </a:rPr>
              <a:t>Jeffersons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/>
                <a:ea typeface="Malgun Gothic"/>
                <a:cs typeface="Arial"/>
              </a:rPr>
              <a:t>, a retired couple, are thinking about purchasing 2 horses, 5 chickens, and 3 pigs for their farm. They have already begun the process of purchasing the animals; however, they don’t want to go any further without securing a construction company to build their dream barn.</a:t>
            </a:r>
          </a:p>
          <a:p>
            <a:endParaRPr lang="en-US" sz="2000" b="1" dirty="0">
              <a:solidFill>
                <a:srgbClr val="000000"/>
              </a:solidFill>
              <a:effectLst/>
              <a:latin typeface="Arial"/>
              <a:ea typeface="Malgun Gothic"/>
              <a:cs typeface="Arial"/>
            </a:endParaRPr>
          </a:p>
          <a:p>
            <a:r>
              <a:rPr lang="en-US" sz="2000" kern="100" dirty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Today, you will put on your engineering hat to design and create the initial design for the Jefferson’s dream barn</a:t>
            </a:r>
            <a:r>
              <a:rPr lang="en-US" sz="2000" kern="1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.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They are looking for the group that can give them the best</a:t>
            </a:r>
            <a:r>
              <a:rPr lang="en-US" sz="2000" kern="1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 value.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The Jefferson’s dream barn should include shapes and angles that create a unique design, </a:t>
            </a:r>
            <a:r>
              <a:rPr lang="en-US" sz="2000" kern="1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a large 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enough area and perimeter for livestock animals, and </a:t>
            </a:r>
            <a:r>
              <a:rPr lang="en-US" sz="2000" kern="1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should be strong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enough to survive a windstorm.</a:t>
            </a:r>
            <a:r>
              <a:rPr lang="en-US" sz="2000" kern="1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 </a:t>
            </a:r>
            <a:endParaRPr lang="en-US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49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5299-158B-4F06-A8F9-F440A94F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rgbClr val="F16038"/>
                </a:solidFill>
              </a:rPr>
              <a:t>Problema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1DA-31C4-4259-ADF7-F5A07EF7490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sz="20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Jefferson, una pareja de jubilados, están pensando en comprar 2 caballos, 5 pollos y 3 cerdos para su granja. Ya han iniciado el proceso de compra de los animales; sin embargo, no quieren ir más lejos sin asegurar una empresa constructora para construir el granero de sus sueños. </a:t>
            </a:r>
          </a:p>
          <a:p>
            <a:endParaRPr lang="es-ES" sz="2000" b="1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Hoy, se pondrá su sombrero de ingeniero para diseñar y crear el diseño inicial del granero soñado de Jefferson. Están buscando el grupo que les puede dar el mejor valor. El granero soñado de Jefferson debe incluir formas y ángulos que creen un diseño único, un área y un perímetro lo suficientemente grandes para el ganado, y debe ser lo suficientemente fuerte para sobrevivir a una tormenta de viento.</a:t>
            </a:r>
            <a:endParaRPr lang="en-US" sz="20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0202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Learning Undefeated + TEA">
      <a:dk1>
        <a:srgbClr val="919191"/>
      </a:dk1>
      <a:lt1>
        <a:srgbClr val="FFFFFF"/>
      </a:lt1>
      <a:dk2>
        <a:srgbClr val="4D4D4F"/>
      </a:dk2>
      <a:lt2>
        <a:srgbClr val="E7E6E6"/>
      </a:lt2>
      <a:accent1>
        <a:srgbClr val="0D6CB9"/>
      </a:accent1>
      <a:accent2>
        <a:srgbClr val="F16038"/>
      </a:accent2>
      <a:accent3>
        <a:srgbClr val="A5A5A5"/>
      </a:accent3>
      <a:accent4>
        <a:srgbClr val="00ACBB"/>
      </a:accent4>
      <a:accent5>
        <a:srgbClr val="4D4D4F"/>
      </a:accent5>
      <a:accent6>
        <a:srgbClr val="4D4D4F"/>
      </a:accent6>
      <a:hlink>
        <a:srgbClr val="0D6CB9"/>
      </a:hlink>
      <a:folHlink>
        <a:srgbClr val="F160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E0C664B4FDA64F8529B02C06F03698" ma:contentTypeVersion="9" ma:contentTypeDescription="Create a new document." ma:contentTypeScope="" ma:versionID="602848bb18cb69d144cd9119267bb3b2">
  <xsd:schema xmlns:xsd="http://www.w3.org/2001/XMLSchema" xmlns:xs="http://www.w3.org/2001/XMLSchema" xmlns:p="http://schemas.microsoft.com/office/2006/metadata/properties" xmlns:ns2="33e0dbe9-2ee3-4e40-8d2a-c14405aa398e" xmlns:ns3="5aa991ed-cfdb-45f0-90fe-74f6c83d7f1e" targetNamespace="http://schemas.microsoft.com/office/2006/metadata/properties" ma:root="true" ma:fieldsID="c77c886bde57da0d1c05bf746eb98b5e" ns2:_="" ns3:_="">
    <xsd:import namespace="33e0dbe9-2ee3-4e40-8d2a-c14405aa398e"/>
    <xsd:import namespace="5aa991ed-cfdb-45f0-90fe-74f6c83d7f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0dbe9-2ee3-4e40-8d2a-c14405aa39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991ed-cfdb-45f0-90fe-74f6c83d7f1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2102F3-6449-4EDC-968B-C53E91261689}">
  <ds:schemaRefs>
    <ds:schemaRef ds:uri="33e0dbe9-2ee3-4e40-8d2a-c14405aa398e"/>
    <ds:schemaRef ds:uri="5aa991ed-cfdb-45f0-90fe-74f6c83d7f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809FB11-DD33-4279-B58E-7035D63660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0B7FD8-8AB8-4D7B-AE8F-CFEF11736A8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</TotalTime>
  <Words>3656</Words>
  <Application>Microsoft Macintosh PowerPoint</Application>
  <PresentationFormat>Widescreen</PresentationFormat>
  <Paragraphs>584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(Body)</vt:lpstr>
      <vt:lpstr>Calibri</vt:lpstr>
      <vt:lpstr>Symbol</vt:lpstr>
      <vt:lpstr>2_Office Theme</vt:lpstr>
      <vt:lpstr>Stable Figures</vt:lpstr>
      <vt:lpstr>Engineering Design (Diseño de Ingeniería)</vt:lpstr>
      <vt:lpstr>Engineering Design (Diseño de Ingeniería)</vt:lpstr>
      <vt:lpstr>Engineering Jobs (Trabajos de Ingeniería)</vt:lpstr>
      <vt:lpstr>Engineering Jobs (Trabajos de Ingeniería)</vt:lpstr>
      <vt:lpstr>Engineering Design (Diseño de Ingeniería)</vt:lpstr>
      <vt:lpstr>Engineering Design Process (Proceso de Diseño de Ingeniería)</vt:lpstr>
      <vt:lpstr>Problem</vt:lpstr>
      <vt:lpstr>Problema</vt:lpstr>
      <vt:lpstr>Criteria (Desired Outcomes) (Grade 3) (Criterios (Resultados Deseados))</vt:lpstr>
      <vt:lpstr>Criteria (Desired Outcomes) (Grade 4) (Criterios (Resultados Deseados))</vt:lpstr>
      <vt:lpstr>Criteria (Desired Outcomes) (Grade 5) (Criterios (Resultados Deseados))</vt:lpstr>
      <vt:lpstr>Constraints: Limitations</vt:lpstr>
      <vt:lpstr>Restricciones: Limitaciones</vt:lpstr>
      <vt:lpstr>Explore Materials (Explorar Materiales)</vt:lpstr>
      <vt:lpstr>Brainstorm (Idea Genial)</vt:lpstr>
      <vt:lpstr>Gather Materials (Grade 3)   (Reunir Materiales)</vt:lpstr>
      <vt:lpstr>Gather Materials (Grade 4)   (Reunir Materiales)</vt:lpstr>
      <vt:lpstr>Gather Materials (Grade 5)   (Reunir Materiales)</vt:lpstr>
      <vt:lpstr>Team Member Responsibilities (Responsabilidades de los Miembros del Equipo)</vt:lpstr>
      <vt:lpstr>Design Your Barn! (¡Diseña Tu Granero!)</vt:lpstr>
      <vt:lpstr>Scorecard (Grade 3)</vt:lpstr>
      <vt:lpstr>Tanteador (Grade 3)</vt:lpstr>
      <vt:lpstr>Scorecard (Grade 4)</vt:lpstr>
      <vt:lpstr>Tanteador (Grade 4)</vt:lpstr>
      <vt:lpstr>Scorecard (Grade 5)</vt:lpstr>
      <vt:lpstr>Tanteador (Grade 5)</vt:lpstr>
      <vt:lpstr>Discussion  (Discusión)</vt:lpstr>
      <vt:lpstr>Redesign: Discussion (Rediseño: Discusión)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Bottle Rocket Truck</dc:title>
  <dc:creator>James Hong</dc:creator>
  <cp:lastModifiedBy>Kristin Diamantides</cp:lastModifiedBy>
  <cp:revision>50</cp:revision>
  <cp:lastPrinted>2023-07-26T18:36:01Z</cp:lastPrinted>
  <dcterms:created xsi:type="dcterms:W3CDTF">2020-08-03T17:09:56Z</dcterms:created>
  <dcterms:modified xsi:type="dcterms:W3CDTF">2024-06-20T21:17:10Z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0x0101009AE0C664B4FDA64F8529B02C06F03698</vt:lpwstr>
  </property>
</Properties>
</file>