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78" r:id="rId5"/>
  </p:sldMasterIdLst>
  <p:notesMasterIdLst>
    <p:notesMasterId r:id="rId35"/>
  </p:notesMasterIdLst>
  <p:sldIdLst>
    <p:sldId id="256" r:id="rId6"/>
    <p:sldId id="257" r:id="rId7"/>
    <p:sldId id="309" r:id="rId8"/>
    <p:sldId id="287" r:id="rId9"/>
    <p:sldId id="288" r:id="rId10"/>
    <p:sldId id="269" r:id="rId11"/>
    <p:sldId id="271" r:id="rId12"/>
    <p:sldId id="272" r:id="rId13"/>
    <p:sldId id="289" r:id="rId14"/>
    <p:sldId id="282" r:id="rId15"/>
    <p:sldId id="259" r:id="rId16"/>
    <p:sldId id="290" r:id="rId17"/>
    <p:sldId id="265" r:id="rId18"/>
    <p:sldId id="305" r:id="rId19"/>
    <p:sldId id="291" r:id="rId20"/>
    <p:sldId id="266" r:id="rId21"/>
    <p:sldId id="306" r:id="rId22"/>
    <p:sldId id="260" r:id="rId23"/>
    <p:sldId id="302" r:id="rId24"/>
    <p:sldId id="292" r:id="rId25"/>
    <p:sldId id="267" r:id="rId26"/>
    <p:sldId id="293" r:id="rId27"/>
    <p:sldId id="294" r:id="rId28"/>
    <p:sldId id="311" r:id="rId29"/>
    <p:sldId id="268" r:id="rId30"/>
    <p:sldId id="298" r:id="rId31"/>
    <p:sldId id="303" r:id="rId32"/>
    <p:sldId id="304" r:id="rId33"/>
    <p:sldId id="29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41360A-88BF-457B-CC18-F9062721411F}" name="Sedberry, Michelle" initials="SM" userId="S::Michelle.Sedberry@tea.texas.gov::e3f13f86-4298-4319-bfce-92d4fc9ae9cc" providerId="AD"/>
  <p188:author id="{FDC6352D-B7C1-454B-65EC-A45554C9679D}" name="Ramos, Shelly" initials="RS" userId="S::shelly.ramos@tea.texas.gov::672d29b4-a020-4bca-8fc4-f7e7f6c88104" providerId="AD"/>
  <p188:author id="{742ED341-A5BC-1190-C65D-3C5CCBDCBDD1}" name="Wiebusch, Shawna" initials="WS" userId="S::Shawna.Wiebusch@tea.texas.gov::aa38751e-50bd-4ecc-8a44-25df2c027587" providerId="AD"/>
  <p188:author id="{AD0536DE-C26A-22F5-0851-C53DBB32F552}" name="Wiebusch, Shawna" initials="WS" userId="S::shawna.wiebusch@tea.texas.gov::aa38751e-50bd-4ecc-8a44-25df2c02758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tinez, Monica" initials="MM" lastIdx="4" clrIdx="0">
    <p:extLst>
      <p:ext uri="{19B8F6BF-5375-455C-9EA6-DF929625EA0E}">
        <p15:presenceInfo xmlns:p15="http://schemas.microsoft.com/office/powerpoint/2012/main" userId="S-1-5-21-424224527-328161685-9522986-11501" providerId="AD"/>
      </p:ext>
    </p:extLst>
  </p:cmAuthor>
  <p:cmAuthor id="2" name="Kuhn, Julie" initials="KJ" lastIdx="16" clrIdx="1">
    <p:extLst>
      <p:ext uri="{19B8F6BF-5375-455C-9EA6-DF929625EA0E}">
        <p15:presenceInfo xmlns:p15="http://schemas.microsoft.com/office/powerpoint/2012/main" userId="S::Julie.Kuhn@tea.texas.gov::74b71b85-b1f9-4362-9af3-f4ed61466123" providerId="AD"/>
      </p:ext>
    </p:extLst>
  </p:cmAuthor>
  <p:cmAuthor id="3" name="Sedberry, Michelle" initials="SM" lastIdx="10" clrIdx="2">
    <p:extLst>
      <p:ext uri="{19B8F6BF-5375-455C-9EA6-DF929625EA0E}">
        <p15:presenceInfo xmlns:p15="http://schemas.microsoft.com/office/powerpoint/2012/main" userId="S::Michelle.Sedberry@tea.texas.gov::e3f13f86-4298-4319-bfce-92d4fc9ae9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038"/>
    <a:srgbClr val="000000"/>
    <a:srgbClr val="0D6CB9"/>
    <a:srgbClr val="E7EBF3"/>
    <a:srgbClr val="F58E72"/>
    <a:srgbClr val="70417F"/>
    <a:srgbClr val="92C83E"/>
    <a:srgbClr val="00486E"/>
    <a:srgbClr val="0029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801"/>
  </p:normalViewPr>
  <p:slideViewPr>
    <p:cSldViewPr snapToGrid="0">
      <p:cViewPr varScale="1">
        <p:scale>
          <a:sx n="146" d="100"/>
          <a:sy n="146" d="100"/>
        </p:scale>
        <p:origin x="976"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F390C-14FA-4813-8C67-2D6665CB7861}" type="datetimeFigureOut">
              <a:rPr lang="en-US" smtClean="0"/>
              <a:t>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5D090-BA02-4F73-AC62-92E90EE199A8}" type="slidenum">
              <a:rPr lang="en-US" smtClean="0"/>
              <a:t>‹#›</a:t>
            </a:fld>
            <a:endParaRPr lang="en-US"/>
          </a:p>
        </p:txBody>
      </p:sp>
    </p:spTree>
    <p:extLst>
      <p:ext uri="{BB962C8B-B14F-4D97-AF65-F5344CB8AC3E}">
        <p14:creationId xmlns:p14="http://schemas.microsoft.com/office/powerpoint/2010/main" val="273432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1</a:t>
            </a:fld>
            <a:endParaRPr lang="en-US"/>
          </a:p>
        </p:txBody>
      </p:sp>
    </p:spTree>
    <p:extLst>
      <p:ext uri="{BB962C8B-B14F-4D97-AF65-F5344CB8AC3E}">
        <p14:creationId xmlns:p14="http://schemas.microsoft.com/office/powerpoint/2010/main" val="1532555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10</a:t>
            </a:fld>
            <a:endParaRPr lang="en-US"/>
          </a:p>
        </p:txBody>
      </p:sp>
    </p:spTree>
    <p:extLst>
      <p:ext uri="{BB962C8B-B14F-4D97-AF65-F5344CB8AC3E}">
        <p14:creationId xmlns:p14="http://schemas.microsoft.com/office/powerpoint/2010/main" val="1122286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11</a:t>
            </a:fld>
            <a:endParaRPr lang="en-US"/>
          </a:p>
        </p:txBody>
      </p:sp>
    </p:spTree>
    <p:extLst>
      <p:ext uri="{BB962C8B-B14F-4D97-AF65-F5344CB8AC3E}">
        <p14:creationId xmlns:p14="http://schemas.microsoft.com/office/powerpoint/2010/main" val="3448292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12</a:t>
            </a:fld>
            <a:endParaRPr lang="en-US"/>
          </a:p>
        </p:txBody>
      </p:sp>
    </p:spTree>
    <p:extLst>
      <p:ext uri="{BB962C8B-B14F-4D97-AF65-F5344CB8AC3E}">
        <p14:creationId xmlns:p14="http://schemas.microsoft.com/office/powerpoint/2010/main" val="1541912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2000">
              <a:solidFill>
                <a:srgbClr val="000000"/>
              </a:solidFill>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13</a:t>
            </a:fld>
            <a:endParaRPr lang="en-US"/>
          </a:p>
        </p:txBody>
      </p:sp>
    </p:spTree>
    <p:extLst>
      <p:ext uri="{BB962C8B-B14F-4D97-AF65-F5344CB8AC3E}">
        <p14:creationId xmlns:p14="http://schemas.microsoft.com/office/powerpoint/2010/main" val="3550768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14</a:t>
            </a:fld>
            <a:endParaRPr lang="en-US"/>
          </a:p>
        </p:txBody>
      </p:sp>
    </p:spTree>
    <p:extLst>
      <p:ext uri="{BB962C8B-B14F-4D97-AF65-F5344CB8AC3E}">
        <p14:creationId xmlns:p14="http://schemas.microsoft.com/office/powerpoint/2010/main" val="1146094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15</a:t>
            </a:fld>
            <a:endParaRPr lang="en-US"/>
          </a:p>
        </p:txBody>
      </p:sp>
    </p:spTree>
    <p:extLst>
      <p:ext uri="{BB962C8B-B14F-4D97-AF65-F5344CB8AC3E}">
        <p14:creationId xmlns:p14="http://schemas.microsoft.com/office/powerpoint/2010/main" val="3100526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16</a:t>
            </a:fld>
            <a:endParaRPr lang="en-US"/>
          </a:p>
        </p:txBody>
      </p:sp>
    </p:spTree>
    <p:extLst>
      <p:ext uri="{BB962C8B-B14F-4D97-AF65-F5344CB8AC3E}">
        <p14:creationId xmlns:p14="http://schemas.microsoft.com/office/powerpoint/2010/main" val="3516483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17</a:t>
            </a:fld>
            <a:endParaRPr lang="en-US"/>
          </a:p>
        </p:txBody>
      </p:sp>
    </p:spTree>
    <p:extLst>
      <p:ext uri="{BB962C8B-B14F-4D97-AF65-F5344CB8AC3E}">
        <p14:creationId xmlns:p14="http://schemas.microsoft.com/office/powerpoint/2010/main" val="3744280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18</a:t>
            </a:fld>
            <a:endParaRPr lang="en-US"/>
          </a:p>
        </p:txBody>
      </p:sp>
    </p:spTree>
    <p:extLst>
      <p:ext uri="{BB962C8B-B14F-4D97-AF65-F5344CB8AC3E}">
        <p14:creationId xmlns:p14="http://schemas.microsoft.com/office/powerpoint/2010/main" val="2199572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19</a:t>
            </a:fld>
            <a:endParaRPr lang="en-US"/>
          </a:p>
        </p:txBody>
      </p:sp>
    </p:spTree>
    <p:extLst>
      <p:ext uri="{BB962C8B-B14F-4D97-AF65-F5344CB8AC3E}">
        <p14:creationId xmlns:p14="http://schemas.microsoft.com/office/powerpoint/2010/main" val="397089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sz="11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2</a:t>
            </a:fld>
            <a:endParaRPr lang="en-US"/>
          </a:p>
        </p:txBody>
      </p:sp>
    </p:spTree>
    <p:extLst>
      <p:ext uri="{BB962C8B-B14F-4D97-AF65-F5344CB8AC3E}">
        <p14:creationId xmlns:p14="http://schemas.microsoft.com/office/powerpoint/2010/main" val="2627268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20</a:t>
            </a:fld>
            <a:endParaRPr lang="en-US"/>
          </a:p>
        </p:txBody>
      </p:sp>
    </p:spTree>
    <p:extLst>
      <p:ext uri="{BB962C8B-B14F-4D97-AF65-F5344CB8AC3E}">
        <p14:creationId xmlns:p14="http://schemas.microsoft.com/office/powerpoint/2010/main" val="1853838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21</a:t>
            </a:fld>
            <a:endParaRPr lang="en-US"/>
          </a:p>
        </p:txBody>
      </p:sp>
    </p:spTree>
    <p:extLst>
      <p:ext uri="{BB962C8B-B14F-4D97-AF65-F5344CB8AC3E}">
        <p14:creationId xmlns:p14="http://schemas.microsoft.com/office/powerpoint/2010/main" val="2501130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22</a:t>
            </a:fld>
            <a:endParaRPr lang="en-US"/>
          </a:p>
        </p:txBody>
      </p:sp>
    </p:spTree>
    <p:extLst>
      <p:ext uri="{BB962C8B-B14F-4D97-AF65-F5344CB8AC3E}">
        <p14:creationId xmlns:p14="http://schemas.microsoft.com/office/powerpoint/2010/main" val="2908642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23</a:t>
            </a:fld>
            <a:endParaRPr lang="en-US"/>
          </a:p>
        </p:txBody>
      </p:sp>
    </p:spTree>
    <p:extLst>
      <p:ext uri="{BB962C8B-B14F-4D97-AF65-F5344CB8AC3E}">
        <p14:creationId xmlns:p14="http://schemas.microsoft.com/office/powerpoint/2010/main" val="3957624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2000">
              <a:solidFill>
                <a:srgbClr val="000000"/>
              </a:solidFill>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24</a:t>
            </a:fld>
            <a:endParaRPr lang="en-US"/>
          </a:p>
        </p:txBody>
      </p:sp>
    </p:spTree>
    <p:extLst>
      <p:ext uri="{BB962C8B-B14F-4D97-AF65-F5344CB8AC3E}">
        <p14:creationId xmlns:p14="http://schemas.microsoft.com/office/powerpoint/2010/main" val="248510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25</a:t>
            </a:fld>
            <a:endParaRPr lang="en-US"/>
          </a:p>
        </p:txBody>
      </p:sp>
    </p:spTree>
    <p:extLst>
      <p:ext uri="{BB962C8B-B14F-4D97-AF65-F5344CB8AC3E}">
        <p14:creationId xmlns:p14="http://schemas.microsoft.com/office/powerpoint/2010/main" val="1527629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26</a:t>
            </a:fld>
            <a:endParaRPr lang="en-US"/>
          </a:p>
        </p:txBody>
      </p:sp>
    </p:spTree>
    <p:extLst>
      <p:ext uri="{BB962C8B-B14F-4D97-AF65-F5344CB8AC3E}">
        <p14:creationId xmlns:p14="http://schemas.microsoft.com/office/powerpoint/2010/main" val="1430548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27</a:t>
            </a:fld>
            <a:endParaRPr lang="en-US"/>
          </a:p>
        </p:txBody>
      </p:sp>
    </p:spTree>
    <p:extLst>
      <p:ext uri="{BB962C8B-B14F-4D97-AF65-F5344CB8AC3E}">
        <p14:creationId xmlns:p14="http://schemas.microsoft.com/office/powerpoint/2010/main" val="2181473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28</a:t>
            </a:fld>
            <a:endParaRPr lang="en-US"/>
          </a:p>
        </p:txBody>
      </p:sp>
    </p:spTree>
    <p:extLst>
      <p:ext uri="{BB962C8B-B14F-4D97-AF65-F5344CB8AC3E}">
        <p14:creationId xmlns:p14="http://schemas.microsoft.com/office/powerpoint/2010/main" val="3113988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29</a:t>
            </a:fld>
            <a:endParaRPr lang="en-US"/>
          </a:p>
        </p:txBody>
      </p:sp>
    </p:spTree>
    <p:extLst>
      <p:ext uri="{BB962C8B-B14F-4D97-AF65-F5344CB8AC3E}">
        <p14:creationId xmlns:p14="http://schemas.microsoft.com/office/powerpoint/2010/main" val="194652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sz="11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3</a:t>
            </a:fld>
            <a:endParaRPr lang="en-US"/>
          </a:p>
        </p:txBody>
      </p:sp>
    </p:spTree>
    <p:extLst>
      <p:ext uri="{BB962C8B-B14F-4D97-AF65-F5344CB8AC3E}">
        <p14:creationId xmlns:p14="http://schemas.microsoft.com/office/powerpoint/2010/main" val="1660196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4</a:t>
            </a:fld>
            <a:endParaRPr lang="en-US"/>
          </a:p>
        </p:txBody>
      </p:sp>
    </p:spTree>
    <p:extLst>
      <p:ext uri="{BB962C8B-B14F-4D97-AF65-F5344CB8AC3E}">
        <p14:creationId xmlns:p14="http://schemas.microsoft.com/office/powerpoint/2010/main" val="416729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5</a:t>
            </a:fld>
            <a:endParaRPr lang="en-US"/>
          </a:p>
        </p:txBody>
      </p:sp>
    </p:spTree>
    <p:extLst>
      <p:ext uri="{BB962C8B-B14F-4D97-AF65-F5344CB8AC3E}">
        <p14:creationId xmlns:p14="http://schemas.microsoft.com/office/powerpoint/2010/main" val="246666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Font typeface="Wingdings" panose="05000000000000000000" pitchFamily="2" charset="2"/>
              <a:buNone/>
            </a:pPr>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6</a:t>
            </a:fld>
            <a:endParaRPr lang="en-US"/>
          </a:p>
        </p:txBody>
      </p:sp>
    </p:spTree>
    <p:extLst>
      <p:ext uri="{BB962C8B-B14F-4D97-AF65-F5344CB8AC3E}">
        <p14:creationId xmlns:p14="http://schemas.microsoft.com/office/powerpoint/2010/main" val="4120199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7</a:t>
            </a:fld>
            <a:endParaRPr lang="en-US"/>
          </a:p>
        </p:txBody>
      </p:sp>
    </p:spTree>
    <p:extLst>
      <p:ext uri="{BB962C8B-B14F-4D97-AF65-F5344CB8AC3E}">
        <p14:creationId xmlns:p14="http://schemas.microsoft.com/office/powerpoint/2010/main" val="259112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Wingdings" panose="05000000000000000000" pitchFamily="2" charset="2"/>
              <a:buNone/>
            </a:pP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8</a:t>
            </a:fld>
            <a:endParaRPr lang="en-US"/>
          </a:p>
        </p:txBody>
      </p:sp>
    </p:spTree>
    <p:extLst>
      <p:ext uri="{BB962C8B-B14F-4D97-AF65-F5344CB8AC3E}">
        <p14:creationId xmlns:p14="http://schemas.microsoft.com/office/powerpoint/2010/main" val="2894999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9</a:t>
            </a:fld>
            <a:endParaRPr lang="en-US"/>
          </a:p>
        </p:txBody>
      </p:sp>
    </p:spTree>
    <p:extLst>
      <p:ext uri="{BB962C8B-B14F-4D97-AF65-F5344CB8AC3E}">
        <p14:creationId xmlns:p14="http://schemas.microsoft.com/office/powerpoint/2010/main" val="2496981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itcher.gamepedia.com/Pittapatte_River_Crossing"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reativecommons.org/licenses/by-sa/3.0/"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itcher.gamepedia.com/Pittapatte_River_Crossing" TargetMode="External"/><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reativecommons.org/licenses/by-sa/3.0/"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9801C3-5EE8-98CA-B48E-2DB45C3225C0}"/>
              </a:ext>
            </a:extLst>
          </p:cNvPr>
          <p:cNvGrpSpPr/>
          <p:nvPr userDrawn="1"/>
        </p:nvGrpSpPr>
        <p:grpSpPr>
          <a:xfrm>
            <a:off x="0" y="0"/>
            <a:ext cx="12192000" cy="6502400"/>
            <a:chOff x="0" y="0"/>
            <a:chExt cx="6400800" cy="3979545"/>
          </a:xfrm>
        </p:grpSpPr>
        <p:pic>
          <p:nvPicPr>
            <p:cNvPr id="5" name="Picture 4">
              <a:extLst>
                <a:ext uri="{FF2B5EF4-FFF2-40B4-BE49-F238E27FC236}">
                  <a16:creationId xmlns:a16="http://schemas.microsoft.com/office/drawing/2014/main" id="{FFB06189-2323-03E0-B7BD-877033CEACF9}"/>
                </a:ext>
              </a:extLst>
            </p:cNvPr>
            <p:cNvPicPr>
              <a:picLocks noChangeAspect="1"/>
            </p:cNvPicPr>
            <p:nvPr userDrawn="1"/>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6400800" cy="3600450"/>
            </a:xfrm>
            <a:prstGeom prst="rect">
              <a:avLst/>
            </a:prstGeom>
          </p:spPr>
        </p:pic>
        <p:sp>
          <p:nvSpPr>
            <p:cNvPr id="6" name="Text Box 2">
              <a:extLst>
                <a:ext uri="{FF2B5EF4-FFF2-40B4-BE49-F238E27FC236}">
                  <a16:creationId xmlns:a16="http://schemas.microsoft.com/office/drawing/2014/main" id="{16F13BE2-5EFB-D5B9-5100-0963F2988272}"/>
                </a:ext>
              </a:extLst>
            </p:cNvPr>
            <p:cNvSpPr txBox="1"/>
            <p:nvPr userDrawn="1"/>
          </p:nvSpPr>
          <p:spPr>
            <a:xfrm>
              <a:off x="0" y="3600450"/>
              <a:ext cx="6400800" cy="37909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900" u="sng">
                  <a:solidFill>
                    <a:srgbClr val="0563C1"/>
                  </a:solidFill>
                  <a:effectLst/>
                  <a:latin typeface="Calibri" panose="020F0502020204030204" pitchFamily="34" charset="0"/>
                  <a:ea typeface="Malgun Gothic" panose="020B0503020000020004" pitchFamily="34" charset="-127"/>
                  <a:cs typeface="Times New Roman" panose="02020603050405020304" pitchFamily="18" charset="0"/>
                  <a:hlinkClick r:id="rId3"/>
                </a:rPr>
                <a:t>This Photo</a:t>
              </a:r>
              <a:r>
                <a:rPr lang="en-US" sz="900">
                  <a:effectLst/>
                  <a:latin typeface="Calibri" panose="020F0502020204030204" pitchFamily="34" charset="0"/>
                  <a:ea typeface="Malgun Gothic" panose="020B0503020000020004" pitchFamily="34" charset="-127"/>
                  <a:cs typeface="Times New Roman" panose="02020603050405020304" pitchFamily="18" charset="0"/>
                </a:rPr>
                <a:t> by Unknown Author is licensed under </a:t>
              </a:r>
              <a:r>
                <a:rPr lang="en-US" sz="900" u="sng">
                  <a:solidFill>
                    <a:srgbClr val="0563C1"/>
                  </a:solidFill>
                  <a:effectLst/>
                  <a:latin typeface="Calibri" panose="020F0502020204030204" pitchFamily="34" charset="0"/>
                  <a:ea typeface="Malgun Gothic" panose="020B0503020000020004" pitchFamily="34" charset="-127"/>
                  <a:cs typeface="Times New Roman" panose="02020603050405020304" pitchFamily="18" charset="0"/>
                  <a:hlinkClick r:id="rId4"/>
                </a:rPr>
                <a:t>CC BY-SA</a:t>
              </a:r>
              <a:endParaRPr lang="en-US" sz="1100">
                <a:effectLst/>
                <a:latin typeface="Calibri" panose="020F0502020204030204" pitchFamily="34" charset="0"/>
                <a:ea typeface="Malgun Gothic" panose="020B0503020000020004" pitchFamily="34" charset="-127"/>
                <a:cs typeface="Times New Roman" panose="02020603050405020304" pitchFamily="18" charset="0"/>
              </a:endParaRPr>
            </a:p>
          </p:txBody>
        </p:sp>
      </p:grpSp>
      <p:sp>
        <p:nvSpPr>
          <p:cNvPr id="45" name="Right Triangle 44">
            <a:extLst>
              <a:ext uri="{FF2B5EF4-FFF2-40B4-BE49-F238E27FC236}">
                <a16:creationId xmlns:a16="http://schemas.microsoft.com/office/drawing/2014/main" id="{3F421328-2DEF-BB44-9FFA-59B39A103B9F}"/>
              </a:ext>
            </a:extLst>
          </p:cNvPr>
          <p:cNvSpPr/>
          <p:nvPr userDrawn="1"/>
        </p:nvSpPr>
        <p:spPr>
          <a:xfrm rot="10800000" flipH="1">
            <a:off x="-19737" y="0"/>
            <a:ext cx="7739406" cy="492079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close up of a sign&#10;&#10;Description automatically generated">
            <a:extLst>
              <a:ext uri="{FF2B5EF4-FFF2-40B4-BE49-F238E27FC236}">
                <a16:creationId xmlns:a16="http://schemas.microsoft.com/office/drawing/2014/main" id="{4EC39264-3097-5C47-B677-03FF2769AF9A}"/>
              </a:ext>
            </a:extLst>
          </p:cNvPr>
          <p:cNvPicPr>
            <a:picLocks noChangeAspect="1"/>
          </p:cNvPicPr>
          <p:nvPr userDrawn="1"/>
        </p:nvPicPr>
        <p:blipFill>
          <a:blip r:embed="rId5"/>
          <a:stretch>
            <a:fillRect/>
          </a:stretch>
        </p:blipFill>
        <p:spPr>
          <a:xfrm>
            <a:off x="9703759" y="6191216"/>
            <a:ext cx="2235502" cy="459294"/>
          </a:xfrm>
          <a:prstGeom prst="rect">
            <a:avLst/>
          </a:prstGeom>
        </p:spPr>
      </p:pic>
      <p:pic>
        <p:nvPicPr>
          <p:cNvPr id="26" name="Picture 25" descr="A close up of a sign&#10;&#10;Description automatically generated">
            <a:extLst>
              <a:ext uri="{FF2B5EF4-FFF2-40B4-BE49-F238E27FC236}">
                <a16:creationId xmlns:a16="http://schemas.microsoft.com/office/drawing/2014/main" id="{E79FC235-A43F-6549-98B6-2218EC7CD770}"/>
              </a:ext>
            </a:extLst>
          </p:cNvPr>
          <p:cNvPicPr>
            <a:picLocks noChangeAspect="1"/>
          </p:cNvPicPr>
          <p:nvPr userDrawn="1"/>
        </p:nvPicPr>
        <p:blipFill rotWithShape="1">
          <a:blip r:embed="rId6"/>
          <a:srcRect b="7193"/>
          <a:stretch/>
        </p:blipFill>
        <p:spPr>
          <a:xfrm>
            <a:off x="538200" y="987045"/>
            <a:ext cx="1971599" cy="1801539"/>
          </a:xfrm>
          <a:prstGeom prst="rect">
            <a:avLst/>
          </a:prstGeom>
        </p:spPr>
      </p:pic>
      <p:sp>
        <p:nvSpPr>
          <p:cNvPr id="42" name="Freeform 41">
            <a:extLst>
              <a:ext uri="{FF2B5EF4-FFF2-40B4-BE49-F238E27FC236}">
                <a16:creationId xmlns:a16="http://schemas.microsoft.com/office/drawing/2014/main" id="{9B276375-768F-8545-8F3F-1AA234DFE787}"/>
              </a:ext>
            </a:extLst>
          </p:cNvPr>
          <p:cNvSpPr/>
          <p:nvPr userDrawn="1"/>
        </p:nvSpPr>
        <p:spPr>
          <a:xfrm>
            <a:off x="8570271" y="-77119"/>
            <a:ext cx="12343601" cy="5952039"/>
          </a:xfrm>
          <a:custGeom>
            <a:avLst/>
            <a:gdLst>
              <a:gd name="connsiteX0" fmla="*/ 6029776 w 12343601"/>
              <a:gd name="connsiteY0" fmla="*/ 0 h 5952039"/>
              <a:gd name="connsiteX1" fmla="*/ 12343601 w 12343601"/>
              <a:gd name="connsiteY1" fmla="*/ 0 h 5952039"/>
              <a:gd name="connsiteX2" fmla="*/ 12343601 w 12343601"/>
              <a:gd name="connsiteY2" fmla="*/ 5952039 h 5952039"/>
              <a:gd name="connsiteX3" fmla="*/ 0 w 12343601"/>
              <a:gd name="connsiteY3" fmla="*/ 5952039 h 5952039"/>
              <a:gd name="connsiteX4" fmla="*/ 6029776 w 12343601"/>
              <a:gd name="connsiteY4" fmla="*/ 0 h 59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3601" h="5952039">
                <a:moveTo>
                  <a:pt x="6029776" y="0"/>
                </a:moveTo>
                <a:lnTo>
                  <a:pt x="12343601" y="0"/>
                </a:lnTo>
                <a:lnTo>
                  <a:pt x="12343601" y="5952039"/>
                </a:lnTo>
                <a:lnTo>
                  <a:pt x="0" y="5952039"/>
                </a:lnTo>
                <a:lnTo>
                  <a:pt x="60297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solidFill>
            </a:endParaRPr>
          </a:p>
        </p:txBody>
      </p:sp>
    </p:spTree>
    <p:extLst>
      <p:ext uri="{BB962C8B-B14F-4D97-AF65-F5344CB8AC3E}">
        <p14:creationId xmlns:p14="http://schemas.microsoft.com/office/powerpoint/2010/main" val="247791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reate Slide">
    <p:spTree>
      <p:nvGrpSpPr>
        <p:cNvPr id="1" name=""/>
        <p:cNvGrpSpPr/>
        <p:nvPr/>
      </p:nvGrpSpPr>
      <p:grpSpPr>
        <a:xfrm>
          <a:off x="0" y="0"/>
          <a:ext cx="0" cy="0"/>
          <a:chOff x="0" y="0"/>
          <a:chExt cx="0" cy="0"/>
        </a:xfrm>
      </p:grpSpPr>
      <p:sp>
        <p:nvSpPr>
          <p:cNvPr id="4" name="Freeform: Shape 11">
            <a:extLst>
              <a:ext uri="{FF2B5EF4-FFF2-40B4-BE49-F238E27FC236}">
                <a16:creationId xmlns:a16="http://schemas.microsoft.com/office/drawing/2014/main" id="{33D50CE9-C7B2-9450-94C3-43D0C7FBE4C8}"/>
              </a:ext>
            </a:extLst>
          </p:cNvPr>
          <p:cNvSpPr/>
          <p:nvPr userDrawn="1"/>
        </p:nvSpPr>
        <p:spPr>
          <a:xfrm>
            <a:off x="1285833" y="5564779"/>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rgbClr val="E95E0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rPr>
              <a:t>Build the product/prototype </a:t>
            </a:r>
            <a:r>
              <a:rPr lang="en-US" sz="1600" kern="1200" dirty="0">
                <a:solidFill>
                  <a:schemeClr val="accent2"/>
                </a:solidFill>
              </a:rPr>
              <a:t>(</a:t>
            </a:r>
            <a:r>
              <a:rPr lang="en-US" sz="1600" kern="1200" dirty="0" err="1">
                <a:solidFill>
                  <a:schemeClr val="accent2"/>
                </a:solidFill>
              </a:rPr>
              <a:t>Construir</a:t>
            </a:r>
            <a:r>
              <a:rPr lang="en-US" sz="1600" kern="1200" dirty="0">
                <a:solidFill>
                  <a:schemeClr val="accent2"/>
                </a:solidFill>
              </a:rPr>
              <a:t> </a:t>
            </a:r>
            <a:r>
              <a:rPr lang="en-US" sz="1600" kern="1200" dirty="0" err="1">
                <a:solidFill>
                  <a:schemeClr val="accent2"/>
                </a:solidFill>
              </a:rPr>
              <a:t>el</a:t>
            </a:r>
            <a:r>
              <a:rPr lang="en-US" sz="1600" kern="1200" dirty="0">
                <a:solidFill>
                  <a:schemeClr val="accent2"/>
                </a:solidFill>
              </a:rPr>
              <a:t> </a:t>
            </a:r>
            <a:r>
              <a:rPr lang="en-US" sz="1600" kern="1200" dirty="0" err="1">
                <a:solidFill>
                  <a:schemeClr val="accent2"/>
                </a:solidFill>
              </a:rPr>
              <a:t>producto</a:t>
            </a:r>
            <a:r>
              <a:rPr lang="en-US" sz="1600" kern="1200" dirty="0">
                <a:solidFill>
                  <a:schemeClr val="accent2"/>
                </a:solidFill>
              </a:rPr>
              <a:t>/</a:t>
            </a:r>
            <a:r>
              <a:rPr lang="en-US" sz="1600" kern="1200" dirty="0" err="1">
                <a:solidFill>
                  <a:schemeClr val="accent2"/>
                </a:solidFill>
              </a:rPr>
              <a:t>prototipo</a:t>
            </a:r>
            <a:r>
              <a:rPr lang="en-US" sz="1600" kern="1200" dirty="0">
                <a:solidFill>
                  <a:schemeClr val="accent2"/>
                </a:solidFill>
              </a:rPr>
              <a:t>)</a:t>
            </a:r>
          </a:p>
          <a:p>
            <a:pPr marL="171450" lvl="1" indent="-171450" algn="l" defTabSz="711200">
              <a:lnSpc>
                <a:spcPct val="90000"/>
              </a:lnSpc>
              <a:spcBef>
                <a:spcPct val="0"/>
              </a:spcBef>
              <a:spcAft>
                <a:spcPct val="15000"/>
              </a:spcAft>
              <a:buChar char="•"/>
            </a:pPr>
            <a:r>
              <a:rPr lang="en-US" sz="1600" kern="1200" dirty="0">
                <a:solidFill>
                  <a:srgbClr val="000000"/>
                </a:solidFill>
              </a:rPr>
              <a:t>Test the product/prototype </a:t>
            </a:r>
            <a:r>
              <a:rPr lang="en-US" sz="1600" kern="1200" dirty="0">
                <a:solidFill>
                  <a:schemeClr val="accent2"/>
                </a:solidFill>
              </a:rPr>
              <a:t>(</a:t>
            </a:r>
            <a:r>
              <a:rPr lang="en-US" sz="1600" kern="1200" dirty="0" err="1">
                <a:solidFill>
                  <a:schemeClr val="accent2"/>
                </a:solidFill>
              </a:rPr>
              <a:t>Probar</a:t>
            </a:r>
            <a:r>
              <a:rPr lang="en-US" sz="1600" kern="1200" dirty="0">
                <a:solidFill>
                  <a:schemeClr val="accent2"/>
                </a:solidFill>
              </a:rPr>
              <a:t> </a:t>
            </a:r>
            <a:r>
              <a:rPr lang="en-US" sz="1600" kern="1200" dirty="0" err="1">
                <a:solidFill>
                  <a:schemeClr val="accent2"/>
                </a:solidFill>
              </a:rPr>
              <a:t>el</a:t>
            </a:r>
            <a:r>
              <a:rPr lang="en-US" sz="1600" kern="1200" dirty="0">
                <a:solidFill>
                  <a:schemeClr val="accent2"/>
                </a:solidFill>
              </a:rPr>
              <a:t> </a:t>
            </a:r>
            <a:r>
              <a:rPr lang="en-US" sz="1600" kern="1200" dirty="0" err="1">
                <a:solidFill>
                  <a:schemeClr val="accent2"/>
                </a:solidFill>
              </a:rPr>
              <a:t>producto</a:t>
            </a:r>
            <a:r>
              <a:rPr lang="en-US" sz="1600" kern="1200" dirty="0">
                <a:solidFill>
                  <a:schemeClr val="accent2"/>
                </a:solidFill>
              </a:rPr>
              <a:t>/</a:t>
            </a:r>
            <a:r>
              <a:rPr lang="en-US" sz="1600" kern="1200" dirty="0" err="1">
                <a:solidFill>
                  <a:schemeClr val="accent2"/>
                </a:solidFill>
              </a:rPr>
              <a:t>prototipo</a:t>
            </a:r>
            <a:r>
              <a:rPr lang="en-US" sz="1600" kern="1200" dirty="0">
                <a:solidFill>
                  <a:schemeClr val="accent2"/>
                </a:solidFill>
              </a:rPr>
              <a:t>)</a:t>
            </a:r>
          </a:p>
        </p:txBody>
      </p:sp>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2989"/>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Create</a:t>
            </a:r>
            <a:br>
              <a:rPr lang="en-US" dirty="0"/>
            </a:br>
            <a:endParaRPr lang="en-US" dirty="0"/>
          </a:p>
        </p:txBody>
      </p:sp>
      <p:sp>
        <p:nvSpPr>
          <p:cNvPr id="5" name="Freeform: Shape 10">
            <a:extLst>
              <a:ext uri="{FF2B5EF4-FFF2-40B4-BE49-F238E27FC236}">
                <a16:creationId xmlns:a16="http://schemas.microsoft.com/office/drawing/2014/main" id="{E3F337FC-133A-962C-2D19-C4B5972B74E4}"/>
              </a:ext>
            </a:extLst>
          </p:cNvPr>
          <p:cNvSpPr/>
          <p:nvPr userDrawn="1"/>
        </p:nvSpPr>
        <p:spPr>
          <a:xfrm>
            <a:off x="381227" y="556570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E95E0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Create (H</a:t>
            </a:r>
            <a:r>
              <a:rPr lang="es-ES" sz="1100" b="1" kern="1200" dirty="0" err="1"/>
              <a:t>acer</a:t>
            </a:r>
            <a:r>
              <a:rPr lang="es-ES" sz="1100" b="1" kern="1200" dirty="0"/>
              <a:t>)</a:t>
            </a:r>
            <a:endParaRPr lang="en-US" sz="1100" b="1" kern="1200" dirty="0"/>
          </a:p>
        </p:txBody>
      </p:sp>
      <p:sp>
        <p:nvSpPr>
          <p:cNvPr id="7" name="TextBox 6">
            <a:extLst>
              <a:ext uri="{FF2B5EF4-FFF2-40B4-BE49-F238E27FC236}">
                <a16:creationId xmlns:a16="http://schemas.microsoft.com/office/drawing/2014/main" id="{69C49B5F-0E28-4407-3E9B-22D4E01403B6}"/>
              </a:ext>
            </a:extLst>
          </p:cNvPr>
          <p:cNvSpPr txBox="1"/>
          <p:nvPr userDrawn="1"/>
        </p:nvSpPr>
        <p:spPr>
          <a:xfrm>
            <a:off x="3919602" y="1618552"/>
            <a:ext cx="4117126" cy="4031873"/>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HAVE FUN</a:t>
            </a:r>
            <a:endParaRPr lang="en-US" sz="3200" dirty="0">
              <a:solidFill>
                <a:schemeClr val="accent2"/>
              </a:solidFill>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BE CREATIVE</a:t>
            </a:r>
            <a:endParaRPr lang="en-US" sz="3200" b="1" dirty="0">
              <a:solidFill>
                <a:schemeClr val="accent2"/>
              </a:solidFill>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WORK TOGETHER</a:t>
            </a:r>
            <a:endParaRPr lang="en-US" sz="3200" b="1" dirty="0">
              <a:solidFill>
                <a:srgbClr val="000000"/>
              </a:solidFill>
              <a:latin typeface="Arial" panose="020B0604020202020204" pitchFamily="34" charset="0"/>
              <a:cs typeface="Arial" panose="020B0604020202020204" pitchFamily="34" charset="0"/>
            </a:endParaRPr>
          </a:p>
          <a:p>
            <a:endParaRPr lang="en-US" sz="3200" b="1" dirty="0">
              <a:solidFill>
                <a:srgbClr val="000000"/>
              </a:solidFill>
              <a:latin typeface="Arial" panose="020B0604020202020204" pitchFamily="34" charset="0"/>
              <a:cs typeface="Arial" panose="020B0604020202020204" pitchFamily="34" charset="0"/>
            </a:endParaRPr>
          </a:p>
          <a:p>
            <a:r>
              <a:rPr lang="en-US" sz="3200" dirty="0">
                <a:solidFill>
                  <a:schemeClr val="accent2"/>
                </a:solidFill>
                <a:latin typeface="Arial" panose="020B0604020202020204" pitchFamily="34" charset="0"/>
                <a:cs typeface="Arial" panose="020B0604020202020204" pitchFamily="34" charset="0"/>
              </a:rPr>
              <a:t>DIVIÉRTETE</a:t>
            </a:r>
          </a:p>
          <a:p>
            <a:r>
              <a:rPr lang="en-US" sz="3200" dirty="0">
                <a:solidFill>
                  <a:schemeClr val="accent2"/>
                </a:solidFill>
                <a:latin typeface="Arial" panose="020B0604020202020204" pitchFamily="34" charset="0"/>
                <a:cs typeface="Arial" panose="020B0604020202020204" pitchFamily="34" charset="0"/>
              </a:rPr>
              <a:t>SER CREATIVO</a:t>
            </a:r>
          </a:p>
          <a:p>
            <a:r>
              <a:rPr lang="en-US" sz="3200" dirty="0">
                <a:solidFill>
                  <a:schemeClr val="accent2"/>
                </a:solidFill>
                <a:latin typeface="Arial" panose="020B0604020202020204" pitchFamily="34" charset="0"/>
                <a:cs typeface="Arial" panose="020B0604020202020204" pitchFamily="34" charset="0"/>
              </a:rPr>
              <a:t>TRABAJAR JUNTOS</a:t>
            </a:r>
          </a:p>
          <a:p>
            <a:endParaRPr lang="en-US"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469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orecard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42607" y="311847"/>
            <a:ext cx="8867226" cy="1325563"/>
          </a:xfrm>
        </p:spPr>
        <p:txBody>
          <a:bodyPr>
            <a:normAutofit/>
          </a:bodyPr>
          <a:lstStyle>
            <a:lvl1pPr algn="r">
              <a:defRPr sz="3200" b="1" i="0">
                <a:solidFill>
                  <a:schemeClr val="accent1"/>
                </a:solidFill>
                <a:latin typeface="Arial" panose="020B0604020202020204" pitchFamily="34" charset="0"/>
                <a:cs typeface="Arial" panose="020B0604020202020204" pitchFamily="34" charset="0"/>
              </a:defRPr>
            </a:lvl1pPr>
          </a:lstStyle>
          <a:p>
            <a:r>
              <a:rPr lang="en-US" dirty="0"/>
              <a:t>Scorecard</a:t>
            </a:r>
            <a:br>
              <a:rPr lang="en-US" dirty="0"/>
            </a:br>
            <a:endParaRPr lang="en-US" dirty="0"/>
          </a:p>
        </p:txBody>
      </p:sp>
    </p:spTree>
    <p:extLst>
      <p:ext uri="{BB962C8B-B14F-4D97-AF65-F5344CB8AC3E}">
        <p14:creationId xmlns:p14="http://schemas.microsoft.com/office/powerpoint/2010/main" val="4182347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prove Slides">
    <p:spTree>
      <p:nvGrpSpPr>
        <p:cNvPr id="1" name=""/>
        <p:cNvGrpSpPr/>
        <p:nvPr/>
      </p:nvGrpSpPr>
      <p:grpSpPr>
        <a:xfrm>
          <a:off x="0" y="0"/>
          <a:ext cx="0" cy="0"/>
          <a:chOff x="0" y="0"/>
          <a:chExt cx="0" cy="0"/>
        </a:xfrm>
      </p:grpSpPr>
      <p:sp>
        <p:nvSpPr>
          <p:cNvPr id="5" name="Freeform: Shape 12">
            <a:extLst>
              <a:ext uri="{FF2B5EF4-FFF2-40B4-BE49-F238E27FC236}">
                <a16:creationId xmlns:a16="http://schemas.microsoft.com/office/drawing/2014/main" id="{D86F4B70-2752-F4A4-7349-9CE75EE94F6B}"/>
              </a:ext>
            </a:extLst>
          </p:cNvPr>
          <p:cNvSpPr/>
          <p:nvPr userDrawn="1"/>
        </p:nvSpPr>
        <p:spPr>
          <a:xfrm>
            <a:off x="381224" y="5580769"/>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Improve (M</a:t>
            </a:r>
            <a:r>
              <a:rPr lang="es-ES" sz="1100" b="1" kern="1200" dirty="0" err="1"/>
              <a:t>ejorar</a:t>
            </a:r>
            <a:r>
              <a:rPr lang="es-ES" sz="1100" b="1" kern="1200" dirty="0"/>
              <a:t>)</a:t>
            </a:r>
            <a:endParaRPr lang="en-US" sz="1100" b="1" kern="1200" dirty="0"/>
          </a:p>
        </p:txBody>
      </p:sp>
      <p:sp>
        <p:nvSpPr>
          <p:cNvPr id="6" name="Freeform: Shape 13">
            <a:extLst>
              <a:ext uri="{FF2B5EF4-FFF2-40B4-BE49-F238E27FC236}">
                <a16:creationId xmlns:a16="http://schemas.microsoft.com/office/drawing/2014/main" id="{42496EB9-866A-48F8-A2E7-347464A6F689}"/>
              </a:ext>
            </a:extLst>
          </p:cNvPr>
          <p:cNvSpPr/>
          <p:nvPr userDrawn="1"/>
        </p:nvSpPr>
        <p:spPr>
          <a:xfrm>
            <a:off x="1285830" y="5580769"/>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150" kern="1200" dirty="0">
                <a:solidFill>
                  <a:srgbClr val="000000"/>
                </a:solidFill>
              </a:rPr>
              <a:t>Analyze results from test </a:t>
            </a:r>
            <a:r>
              <a:rPr lang="en-US" sz="1150" kern="1200" dirty="0">
                <a:solidFill>
                  <a:schemeClr val="accent2"/>
                </a:solidFill>
              </a:rPr>
              <a:t>(</a:t>
            </a:r>
            <a:r>
              <a:rPr lang="en-US" sz="1150" kern="1200" dirty="0" err="1">
                <a:solidFill>
                  <a:schemeClr val="accent2"/>
                </a:solidFill>
              </a:rPr>
              <a:t>Analizar</a:t>
            </a:r>
            <a:r>
              <a:rPr lang="en-US" sz="1150" kern="1200" dirty="0">
                <a:solidFill>
                  <a:schemeClr val="accent2"/>
                </a:solidFill>
              </a:rPr>
              <a:t> </a:t>
            </a:r>
            <a:r>
              <a:rPr lang="en-US" sz="1150" kern="1200" dirty="0" err="1">
                <a:solidFill>
                  <a:schemeClr val="accent2"/>
                </a:solidFill>
              </a:rPr>
              <a:t>los</a:t>
            </a:r>
            <a:r>
              <a:rPr lang="en-US" sz="1150" kern="1200" dirty="0">
                <a:solidFill>
                  <a:schemeClr val="accent2"/>
                </a:solidFill>
              </a:rPr>
              <a:t> </a:t>
            </a:r>
            <a:r>
              <a:rPr lang="en-US" sz="1150" kern="1200" dirty="0" err="1">
                <a:solidFill>
                  <a:schemeClr val="accent2"/>
                </a:solidFill>
              </a:rPr>
              <a:t>resultados</a:t>
            </a:r>
            <a:r>
              <a:rPr lang="en-US" sz="1150" kern="1200" dirty="0">
                <a:solidFill>
                  <a:schemeClr val="accent2"/>
                </a:solidFill>
              </a:rPr>
              <a:t> de la </a:t>
            </a:r>
            <a:r>
              <a:rPr lang="en-US" sz="1150" kern="1200" dirty="0" err="1">
                <a:solidFill>
                  <a:schemeClr val="accent2"/>
                </a:solidFill>
              </a:rPr>
              <a:t>prueba</a:t>
            </a:r>
            <a:r>
              <a:rPr lang="en-US" sz="1150" kern="1200" dirty="0">
                <a:solidFill>
                  <a:schemeClr val="accent2"/>
                </a:solidFill>
              </a:rPr>
              <a:t>)</a:t>
            </a:r>
          </a:p>
          <a:p>
            <a:pPr marL="171450" lvl="1" indent="-171450" algn="l" defTabSz="711200">
              <a:lnSpc>
                <a:spcPct val="90000"/>
              </a:lnSpc>
              <a:spcBef>
                <a:spcPct val="0"/>
              </a:spcBef>
              <a:spcAft>
                <a:spcPct val="15000"/>
              </a:spcAft>
              <a:buChar char="•"/>
            </a:pPr>
            <a:r>
              <a:rPr lang="en-US" sz="1150" kern="1200" dirty="0">
                <a:solidFill>
                  <a:srgbClr val="000000"/>
                </a:solidFill>
              </a:rPr>
              <a:t>Modify process or design to make it better </a:t>
            </a:r>
            <a:r>
              <a:rPr lang="en-US" sz="1150" kern="1200" dirty="0">
                <a:solidFill>
                  <a:schemeClr val="accent2"/>
                </a:solidFill>
              </a:rPr>
              <a:t>(</a:t>
            </a:r>
            <a:r>
              <a:rPr lang="en-US" sz="1150" kern="1200" dirty="0" err="1">
                <a:solidFill>
                  <a:schemeClr val="accent2"/>
                </a:solidFill>
              </a:rPr>
              <a:t>Modificar</a:t>
            </a:r>
            <a:r>
              <a:rPr lang="en-US" sz="1150" kern="1200" dirty="0">
                <a:solidFill>
                  <a:schemeClr val="accent2"/>
                </a:solidFill>
              </a:rPr>
              <a:t> </a:t>
            </a:r>
            <a:r>
              <a:rPr lang="en-US" sz="1150" kern="1200" dirty="0" err="1">
                <a:solidFill>
                  <a:schemeClr val="accent2"/>
                </a:solidFill>
              </a:rPr>
              <a:t>el</a:t>
            </a:r>
            <a:r>
              <a:rPr lang="en-US" sz="1150" kern="1200" dirty="0">
                <a:solidFill>
                  <a:schemeClr val="accent2"/>
                </a:solidFill>
              </a:rPr>
              <a:t> </a:t>
            </a:r>
            <a:r>
              <a:rPr lang="en-US" sz="1150" kern="1200" dirty="0" err="1">
                <a:solidFill>
                  <a:schemeClr val="accent2"/>
                </a:solidFill>
              </a:rPr>
              <a:t>proceso</a:t>
            </a:r>
            <a:r>
              <a:rPr lang="en-US" sz="1150" kern="1200" dirty="0">
                <a:solidFill>
                  <a:schemeClr val="accent2"/>
                </a:solidFill>
              </a:rPr>
              <a:t> o </a:t>
            </a:r>
            <a:r>
              <a:rPr lang="en-US" sz="1150" kern="1200" dirty="0" err="1">
                <a:solidFill>
                  <a:schemeClr val="accent2"/>
                </a:solidFill>
              </a:rPr>
              <a:t>el</a:t>
            </a:r>
            <a:r>
              <a:rPr lang="en-US" sz="1150" kern="1200" dirty="0">
                <a:solidFill>
                  <a:schemeClr val="accent2"/>
                </a:solidFill>
              </a:rPr>
              <a:t> </a:t>
            </a:r>
            <a:r>
              <a:rPr lang="en-US" sz="1150" kern="1200" dirty="0" err="1">
                <a:solidFill>
                  <a:schemeClr val="accent2"/>
                </a:solidFill>
              </a:rPr>
              <a:t>diseño</a:t>
            </a:r>
            <a:r>
              <a:rPr lang="en-US" sz="1150" kern="1200" dirty="0">
                <a:solidFill>
                  <a:schemeClr val="accent2"/>
                </a:solidFill>
              </a:rPr>
              <a:t> para </a:t>
            </a:r>
            <a:r>
              <a:rPr lang="en-US" sz="1150" kern="1200" dirty="0" err="1">
                <a:solidFill>
                  <a:schemeClr val="accent2"/>
                </a:solidFill>
              </a:rPr>
              <a:t>hacerlo</a:t>
            </a:r>
            <a:r>
              <a:rPr lang="en-US" sz="1150" kern="1200" dirty="0">
                <a:solidFill>
                  <a:schemeClr val="accent2"/>
                </a:solidFill>
              </a:rPr>
              <a:t> </a:t>
            </a:r>
            <a:r>
              <a:rPr lang="en-US" sz="1150" kern="1200" dirty="0" err="1">
                <a:solidFill>
                  <a:schemeClr val="accent2"/>
                </a:solidFill>
              </a:rPr>
              <a:t>mejor</a:t>
            </a:r>
            <a:r>
              <a:rPr lang="en-US" sz="1150" kern="1200" dirty="0">
                <a:solidFill>
                  <a:schemeClr val="accent2"/>
                </a:solidFill>
              </a:rPr>
              <a:t>)</a:t>
            </a:r>
          </a:p>
          <a:p>
            <a:pPr marL="171450" lvl="1" indent="-171450" algn="l" defTabSz="711200">
              <a:lnSpc>
                <a:spcPct val="90000"/>
              </a:lnSpc>
              <a:spcBef>
                <a:spcPct val="0"/>
              </a:spcBef>
              <a:spcAft>
                <a:spcPct val="15000"/>
              </a:spcAft>
              <a:buChar char="•"/>
            </a:pPr>
            <a:r>
              <a:rPr lang="en-US" sz="1150" kern="1200" dirty="0">
                <a:solidFill>
                  <a:srgbClr val="000000"/>
                </a:solidFill>
              </a:rPr>
              <a:t>Repeat as many times as needed </a:t>
            </a:r>
            <a:r>
              <a:rPr lang="en-US" sz="1150" kern="1200" dirty="0">
                <a:solidFill>
                  <a:schemeClr val="accent2"/>
                </a:solidFill>
              </a:rPr>
              <a:t>(</a:t>
            </a:r>
            <a:r>
              <a:rPr lang="en-US" sz="1150" kern="1200" dirty="0" err="1">
                <a:solidFill>
                  <a:schemeClr val="accent2"/>
                </a:solidFill>
              </a:rPr>
              <a:t>Repita</a:t>
            </a:r>
            <a:r>
              <a:rPr lang="en-US" sz="1150" kern="1200" dirty="0">
                <a:solidFill>
                  <a:schemeClr val="accent2"/>
                </a:solidFill>
              </a:rPr>
              <a:t> </a:t>
            </a:r>
            <a:r>
              <a:rPr lang="en-US" sz="1150" kern="1200" dirty="0" err="1">
                <a:solidFill>
                  <a:schemeClr val="accent2"/>
                </a:solidFill>
              </a:rPr>
              <a:t>tantas</a:t>
            </a:r>
            <a:r>
              <a:rPr lang="en-US" sz="1150" kern="1200" dirty="0">
                <a:solidFill>
                  <a:schemeClr val="accent2"/>
                </a:solidFill>
              </a:rPr>
              <a:t> </a:t>
            </a:r>
            <a:r>
              <a:rPr lang="en-US" sz="1150" kern="1200" dirty="0" err="1">
                <a:solidFill>
                  <a:schemeClr val="accent2"/>
                </a:solidFill>
              </a:rPr>
              <a:t>veces</a:t>
            </a:r>
            <a:r>
              <a:rPr lang="en-US" sz="1150" kern="1200" dirty="0">
                <a:solidFill>
                  <a:schemeClr val="accent2"/>
                </a:solidFill>
              </a:rPr>
              <a:t> </a:t>
            </a:r>
            <a:r>
              <a:rPr lang="en-US" sz="1150" kern="1200" dirty="0" err="1">
                <a:solidFill>
                  <a:schemeClr val="accent2"/>
                </a:solidFill>
              </a:rPr>
              <a:t>como</a:t>
            </a:r>
            <a:r>
              <a:rPr lang="en-US" sz="1150" kern="1200" dirty="0">
                <a:solidFill>
                  <a:schemeClr val="accent2"/>
                </a:solidFill>
              </a:rPr>
              <a:t> sea </a:t>
            </a:r>
            <a:r>
              <a:rPr lang="en-US" sz="1150" kern="1200" dirty="0" err="1">
                <a:solidFill>
                  <a:schemeClr val="accent2"/>
                </a:solidFill>
              </a:rPr>
              <a:t>necesario</a:t>
            </a:r>
            <a:r>
              <a:rPr lang="en-US" sz="1150" kern="1200" dirty="0">
                <a:solidFill>
                  <a:schemeClr val="accent2"/>
                </a:solidFill>
              </a:rPr>
              <a:t>)</a:t>
            </a:r>
          </a:p>
        </p:txBody>
      </p:sp>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300984"/>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Improve</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Tree>
    <p:extLst>
      <p:ext uri="{BB962C8B-B14F-4D97-AF65-F5344CB8AC3E}">
        <p14:creationId xmlns:p14="http://schemas.microsoft.com/office/powerpoint/2010/main" val="8077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095704" y="437238"/>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a:t>Header 1</a:t>
            </a:r>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a:solidFill>
                <a:srgbClr val="000000"/>
              </a:solidFill>
            </a:endParaRPr>
          </a:p>
        </p:txBody>
      </p:sp>
    </p:spTree>
    <p:extLst>
      <p:ext uri="{BB962C8B-B14F-4D97-AF65-F5344CB8AC3E}">
        <p14:creationId xmlns:p14="http://schemas.microsoft.com/office/powerpoint/2010/main" val="384724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667453A-F555-6EBD-835D-F1050F56FF53}"/>
              </a:ext>
            </a:extLst>
          </p:cNvPr>
          <p:cNvGrpSpPr/>
          <p:nvPr userDrawn="1"/>
        </p:nvGrpSpPr>
        <p:grpSpPr>
          <a:xfrm>
            <a:off x="0" y="0"/>
            <a:ext cx="12192000" cy="6502400"/>
            <a:chOff x="0" y="0"/>
            <a:chExt cx="6400800" cy="3979545"/>
          </a:xfrm>
        </p:grpSpPr>
        <p:pic>
          <p:nvPicPr>
            <p:cNvPr id="4" name="Picture 3">
              <a:extLst>
                <a:ext uri="{FF2B5EF4-FFF2-40B4-BE49-F238E27FC236}">
                  <a16:creationId xmlns:a16="http://schemas.microsoft.com/office/drawing/2014/main" id="{D86C2250-2EBD-1E41-8386-CA590993825E}"/>
                </a:ext>
              </a:extLst>
            </p:cNvPr>
            <p:cNvPicPr>
              <a:picLocks noChangeAspect="1"/>
            </p:cNvPicPr>
            <p:nvPr userDrawn="1"/>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6400800" cy="3600450"/>
            </a:xfrm>
            <a:prstGeom prst="rect">
              <a:avLst/>
            </a:prstGeom>
          </p:spPr>
        </p:pic>
        <p:sp>
          <p:nvSpPr>
            <p:cNvPr id="5" name="Text Box 2">
              <a:extLst>
                <a:ext uri="{FF2B5EF4-FFF2-40B4-BE49-F238E27FC236}">
                  <a16:creationId xmlns:a16="http://schemas.microsoft.com/office/drawing/2014/main" id="{A26204C1-9952-CF9E-6212-4380861B7D60}"/>
                </a:ext>
              </a:extLst>
            </p:cNvPr>
            <p:cNvSpPr txBox="1"/>
            <p:nvPr userDrawn="1"/>
          </p:nvSpPr>
          <p:spPr>
            <a:xfrm>
              <a:off x="0" y="3600450"/>
              <a:ext cx="6400800" cy="37909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900" u="sng">
                  <a:solidFill>
                    <a:srgbClr val="0563C1"/>
                  </a:solidFill>
                  <a:effectLst/>
                  <a:latin typeface="Calibri" panose="020F0502020204030204" pitchFamily="34" charset="0"/>
                  <a:ea typeface="Malgun Gothic" panose="020B0503020000020004" pitchFamily="34" charset="-127"/>
                  <a:cs typeface="Times New Roman" panose="02020603050405020304" pitchFamily="18" charset="0"/>
                  <a:hlinkClick r:id="rId3"/>
                </a:rPr>
                <a:t>This Photo</a:t>
              </a:r>
              <a:r>
                <a:rPr lang="en-US" sz="900">
                  <a:effectLst/>
                  <a:latin typeface="Calibri" panose="020F0502020204030204" pitchFamily="34" charset="0"/>
                  <a:ea typeface="Malgun Gothic" panose="020B0503020000020004" pitchFamily="34" charset="-127"/>
                  <a:cs typeface="Times New Roman" panose="02020603050405020304" pitchFamily="18" charset="0"/>
                </a:rPr>
                <a:t> by Unknown Author is licensed under </a:t>
              </a:r>
              <a:r>
                <a:rPr lang="en-US" sz="900" u="sng">
                  <a:solidFill>
                    <a:srgbClr val="0563C1"/>
                  </a:solidFill>
                  <a:effectLst/>
                  <a:latin typeface="Calibri" panose="020F0502020204030204" pitchFamily="34" charset="0"/>
                  <a:ea typeface="Malgun Gothic" panose="020B0503020000020004" pitchFamily="34" charset="-127"/>
                  <a:cs typeface="Times New Roman" panose="02020603050405020304" pitchFamily="18" charset="0"/>
                  <a:hlinkClick r:id="rId4"/>
                </a:rPr>
                <a:t>CC BY-SA</a:t>
              </a:r>
              <a:endParaRPr lang="en-US" sz="1100">
                <a:effectLst/>
                <a:latin typeface="Calibri" panose="020F0502020204030204" pitchFamily="34" charset="0"/>
                <a:ea typeface="Malgun Gothic" panose="020B0503020000020004" pitchFamily="34" charset="-127"/>
                <a:cs typeface="Times New Roman" panose="02020603050405020304" pitchFamily="18" charset="0"/>
              </a:endParaRPr>
            </a:p>
          </p:txBody>
        </p:sp>
      </p:grpSp>
      <p:sp>
        <p:nvSpPr>
          <p:cNvPr id="45" name="Right Triangle 44">
            <a:extLst>
              <a:ext uri="{FF2B5EF4-FFF2-40B4-BE49-F238E27FC236}">
                <a16:creationId xmlns:a16="http://schemas.microsoft.com/office/drawing/2014/main" id="{3F421328-2DEF-BB44-9FFA-59B39A103B9F}"/>
              </a:ext>
            </a:extLst>
          </p:cNvPr>
          <p:cNvSpPr/>
          <p:nvPr userDrawn="1"/>
        </p:nvSpPr>
        <p:spPr>
          <a:xfrm rot="10800000" flipH="1">
            <a:off x="-129465" y="0"/>
            <a:ext cx="7739406" cy="492079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close up of a sign&#10;&#10;Description automatically generated">
            <a:extLst>
              <a:ext uri="{FF2B5EF4-FFF2-40B4-BE49-F238E27FC236}">
                <a16:creationId xmlns:a16="http://schemas.microsoft.com/office/drawing/2014/main" id="{4EC39264-3097-5C47-B677-03FF2769AF9A}"/>
              </a:ext>
            </a:extLst>
          </p:cNvPr>
          <p:cNvPicPr>
            <a:picLocks noChangeAspect="1"/>
          </p:cNvPicPr>
          <p:nvPr userDrawn="1"/>
        </p:nvPicPr>
        <p:blipFill>
          <a:blip r:embed="rId5"/>
          <a:stretch>
            <a:fillRect/>
          </a:stretch>
        </p:blipFill>
        <p:spPr>
          <a:xfrm>
            <a:off x="9703759" y="6191216"/>
            <a:ext cx="2235502" cy="459294"/>
          </a:xfrm>
          <a:prstGeom prst="rect">
            <a:avLst/>
          </a:prstGeom>
        </p:spPr>
      </p:pic>
      <p:pic>
        <p:nvPicPr>
          <p:cNvPr id="26" name="Picture 25" descr="A close up of a sign&#10;&#10;Description automatically generated">
            <a:extLst>
              <a:ext uri="{FF2B5EF4-FFF2-40B4-BE49-F238E27FC236}">
                <a16:creationId xmlns:a16="http://schemas.microsoft.com/office/drawing/2014/main" id="{E79FC235-A43F-6549-98B6-2218EC7CD770}"/>
              </a:ext>
            </a:extLst>
          </p:cNvPr>
          <p:cNvPicPr>
            <a:picLocks noChangeAspect="1"/>
          </p:cNvPicPr>
          <p:nvPr userDrawn="1"/>
        </p:nvPicPr>
        <p:blipFill rotWithShape="1">
          <a:blip r:embed="rId6"/>
          <a:srcRect b="7193"/>
          <a:stretch/>
        </p:blipFill>
        <p:spPr>
          <a:xfrm>
            <a:off x="538200" y="987045"/>
            <a:ext cx="1971599" cy="1801539"/>
          </a:xfrm>
          <a:prstGeom prst="rect">
            <a:avLst/>
          </a:prstGeom>
        </p:spPr>
      </p:pic>
      <p:sp>
        <p:nvSpPr>
          <p:cNvPr id="27" name="Title 1">
            <a:extLst>
              <a:ext uri="{FF2B5EF4-FFF2-40B4-BE49-F238E27FC236}">
                <a16:creationId xmlns:a16="http://schemas.microsoft.com/office/drawing/2014/main" id="{BA315B04-B4BC-134E-BA6F-EE5445D62ADD}"/>
              </a:ext>
            </a:extLst>
          </p:cNvPr>
          <p:cNvSpPr>
            <a:spLocks noGrp="1"/>
          </p:cNvSpPr>
          <p:nvPr>
            <p:ph type="ctrTitle" hasCustomPrompt="1"/>
          </p:nvPr>
        </p:nvSpPr>
        <p:spPr>
          <a:xfrm>
            <a:off x="155427" y="6051564"/>
            <a:ext cx="9144000" cy="738598"/>
          </a:xfrm>
        </p:spPr>
        <p:txBody>
          <a:bodyPr anchor="b">
            <a:normAutofit/>
          </a:bodyPr>
          <a:lstStyle>
            <a:lvl1pPr algn="l">
              <a:defRPr sz="3600" b="1" i="1">
                <a:solidFill>
                  <a:schemeClr val="bg2">
                    <a:lumMod val="10000"/>
                  </a:schemeClr>
                </a:solidFill>
                <a:latin typeface="Arial" panose="020B0604020202020204" pitchFamily="34" charset="0"/>
                <a:cs typeface="Arial" panose="020B0604020202020204" pitchFamily="34" charset="0"/>
              </a:defRPr>
            </a:lvl1pPr>
          </a:lstStyle>
          <a:p>
            <a:r>
              <a:rPr lang="en-US" dirty="0"/>
              <a:t>Care Package Launch</a:t>
            </a:r>
          </a:p>
        </p:txBody>
      </p:sp>
      <p:sp>
        <p:nvSpPr>
          <p:cNvPr id="42" name="Freeform 41">
            <a:extLst>
              <a:ext uri="{FF2B5EF4-FFF2-40B4-BE49-F238E27FC236}">
                <a16:creationId xmlns:a16="http://schemas.microsoft.com/office/drawing/2014/main" id="{9B276375-768F-8545-8F3F-1AA234DFE787}"/>
              </a:ext>
            </a:extLst>
          </p:cNvPr>
          <p:cNvSpPr/>
          <p:nvPr userDrawn="1"/>
        </p:nvSpPr>
        <p:spPr>
          <a:xfrm>
            <a:off x="9220600" y="-99919"/>
            <a:ext cx="12343601" cy="5952039"/>
          </a:xfrm>
          <a:custGeom>
            <a:avLst/>
            <a:gdLst>
              <a:gd name="connsiteX0" fmla="*/ 6029776 w 12343601"/>
              <a:gd name="connsiteY0" fmla="*/ 0 h 5952039"/>
              <a:gd name="connsiteX1" fmla="*/ 12343601 w 12343601"/>
              <a:gd name="connsiteY1" fmla="*/ 0 h 5952039"/>
              <a:gd name="connsiteX2" fmla="*/ 12343601 w 12343601"/>
              <a:gd name="connsiteY2" fmla="*/ 5952039 h 5952039"/>
              <a:gd name="connsiteX3" fmla="*/ 0 w 12343601"/>
              <a:gd name="connsiteY3" fmla="*/ 5952039 h 5952039"/>
              <a:gd name="connsiteX4" fmla="*/ 6029776 w 12343601"/>
              <a:gd name="connsiteY4" fmla="*/ 0 h 59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3601" h="5952039">
                <a:moveTo>
                  <a:pt x="6029776" y="0"/>
                </a:moveTo>
                <a:lnTo>
                  <a:pt x="12343601" y="0"/>
                </a:lnTo>
                <a:lnTo>
                  <a:pt x="12343601" y="5952039"/>
                </a:lnTo>
                <a:lnTo>
                  <a:pt x="0" y="5952039"/>
                </a:lnTo>
                <a:lnTo>
                  <a:pt x="60297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solidFill>
            </a:endParaRPr>
          </a:p>
        </p:txBody>
      </p:sp>
    </p:spTree>
    <p:extLst>
      <p:ext uri="{BB962C8B-B14F-4D97-AF65-F5344CB8AC3E}">
        <p14:creationId xmlns:p14="http://schemas.microsoft.com/office/powerpoint/2010/main" val="2288059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095704" y="437238"/>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Intro Slides</a:t>
            </a:r>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Tree>
    <p:extLst>
      <p:ext uri="{BB962C8B-B14F-4D97-AF65-F5344CB8AC3E}">
        <p14:creationId xmlns:p14="http://schemas.microsoft.com/office/powerpoint/2010/main" val="1381274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gineering Design Process 2+ Overview">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4689" y="292035"/>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Header 1</a:t>
            </a:r>
            <a:br>
              <a:rPr lang="en-US" dirty="0"/>
            </a:br>
            <a:r>
              <a:rPr lang="en-US" dirty="0" err="1"/>
              <a:t>spanish</a:t>
            </a:r>
            <a:endParaRPr lang="en-US" dirty="0"/>
          </a:p>
        </p:txBody>
      </p:sp>
      <p:grpSp>
        <p:nvGrpSpPr>
          <p:cNvPr id="3" name="Group 2">
            <a:extLst>
              <a:ext uri="{FF2B5EF4-FFF2-40B4-BE49-F238E27FC236}">
                <a16:creationId xmlns:a16="http://schemas.microsoft.com/office/drawing/2014/main" id="{21ED08E2-78E8-7885-06B8-3E6E2FB6F680}"/>
              </a:ext>
            </a:extLst>
          </p:cNvPr>
          <p:cNvGrpSpPr>
            <a:grpSpLocks noChangeAspect="1"/>
          </p:cNvGrpSpPr>
          <p:nvPr userDrawn="1"/>
        </p:nvGrpSpPr>
        <p:grpSpPr>
          <a:xfrm>
            <a:off x="2936857" y="1579418"/>
            <a:ext cx="6318285" cy="5278582"/>
            <a:chOff x="3124200" y="1329914"/>
            <a:chExt cx="5851848" cy="4888899"/>
          </a:xfrm>
        </p:grpSpPr>
        <p:sp>
          <p:nvSpPr>
            <p:cNvPr id="4" name="Freeform: Shape 2">
              <a:extLst>
                <a:ext uri="{FF2B5EF4-FFF2-40B4-BE49-F238E27FC236}">
                  <a16:creationId xmlns:a16="http://schemas.microsoft.com/office/drawing/2014/main" id="{4AABD1A1-417A-B003-FFD3-F6B4563A5309}"/>
                </a:ext>
              </a:extLst>
            </p:cNvPr>
            <p:cNvSpPr/>
            <p:nvPr/>
          </p:nvSpPr>
          <p:spPr>
            <a:xfrm>
              <a:off x="3124200" y="1329914"/>
              <a:ext cx="837826" cy="1196895"/>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9"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Identify (</a:t>
              </a:r>
              <a:r>
                <a:rPr lang="es-ES" sz="1100" b="1" kern="1200" dirty="0">
                  <a:latin typeface="+mj-lt"/>
                </a:rPr>
                <a:t>Identificar)</a:t>
              </a:r>
              <a:endParaRPr lang="en-US" sz="1100" b="1" kern="1200" dirty="0">
                <a:solidFill>
                  <a:sysClr val="window" lastClr="FFFFFF"/>
                </a:solidFill>
                <a:latin typeface="+mj-lt"/>
                <a:ea typeface="+mn-ea"/>
                <a:cs typeface="+mn-cs"/>
              </a:endParaRPr>
            </a:p>
          </p:txBody>
        </p:sp>
        <p:sp>
          <p:nvSpPr>
            <p:cNvPr id="5" name="Freeform: Shape 4">
              <a:extLst>
                <a:ext uri="{FF2B5EF4-FFF2-40B4-BE49-F238E27FC236}">
                  <a16:creationId xmlns:a16="http://schemas.microsoft.com/office/drawing/2014/main" id="{AF064C4F-CC12-A648-11AE-C242C69F4819}"/>
                </a:ext>
              </a:extLst>
            </p:cNvPr>
            <p:cNvSpPr/>
            <p:nvPr/>
          </p:nvSpPr>
          <p:spPr>
            <a:xfrm>
              <a:off x="3962025" y="1330764"/>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rgbClr val="000000"/>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Identify the problem </a:t>
              </a:r>
              <a:r>
                <a:rPr lang="en-US" sz="1600" kern="1200" dirty="0">
                  <a:solidFill>
                    <a:srgbClr val="F16038"/>
                  </a:solidFill>
                  <a:latin typeface="+mj-lt"/>
                  <a:ea typeface="+mn-ea"/>
                  <a:cs typeface="Arial" panose="020B0604020202020204" pitchFamily="34" charset="0"/>
                </a:rPr>
                <a:t>(</a:t>
              </a:r>
              <a:r>
                <a:rPr lang="es-ES" sz="1600" kern="1200" dirty="0">
                  <a:solidFill>
                    <a:srgbClr val="F16038"/>
                  </a:solidFill>
                  <a:latin typeface="+mj-lt"/>
                </a:rPr>
                <a:t>Identificar el problema)</a:t>
              </a:r>
              <a:endParaRPr lang="en-US" sz="1600" kern="1200" dirty="0">
                <a:solidFill>
                  <a:srgbClr val="F16038"/>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j-lt"/>
                  <a:ea typeface="+mn-ea"/>
                  <a:cs typeface="Arial" panose="020B0604020202020204" pitchFamily="34" charset="0"/>
                </a:rPr>
                <a:t>Identify the criteria and constraints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Identificar los criterios y las restricciones)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p:txBody>
        </p:sp>
        <p:sp>
          <p:nvSpPr>
            <p:cNvPr id="6" name="Freeform: Shape 5">
              <a:extLst>
                <a:ext uri="{FF2B5EF4-FFF2-40B4-BE49-F238E27FC236}">
                  <a16:creationId xmlns:a16="http://schemas.microsoft.com/office/drawing/2014/main" id="{F4DC8A5A-290A-D370-0EB6-B9FBE9103847}"/>
                </a:ext>
              </a:extLst>
            </p:cNvPr>
            <p:cNvSpPr/>
            <p:nvPr/>
          </p:nvSpPr>
          <p:spPr>
            <a:xfrm>
              <a:off x="3124200" y="2253277"/>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Imagine (</a:t>
              </a:r>
              <a:r>
                <a:rPr lang="es-ES" sz="1100" b="1" kern="1200" dirty="0">
                  <a:latin typeface="+mj-lt"/>
                </a:rPr>
                <a:t>Imaginar)</a:t>
              </a:r>
              <a:endParaRPr lang="en-US" sz="1100" b="1" kern="1200" dirty="0">
                <a:solidFill>
                  <a:sysClr val="window" lastClr="FFFFFF"/>
                </a:solidFill>
                <a:latin typeface="+mj-lt"/>
                <a:ea typeface="+mn-ea"/>
                <a:cs typeface="+mn-cs"/>
              </a:endParaRPr>
            </a:p>
          </p:txBody>
        </p:sp>
        <p:sp>
          <p:nvSpPr>
            <p:cNvPr id="7" name="Freeform: Shape 7">
              <a:extLst>
                <a:ext uri="{FF2B5EF4-FFF2-40B4-BE49-F238E27FC236}">
                  <a16:creationId xmlns:a16="http://schemas.microsoft.com/office/drawing/2014/main" id="{1C24C116-22D4-A376-FE49-2C4AE6FA9FA8}"/>
                </a:ext>
              </a:extLst>
            </p:cNvPr>
            <p:cNvSpPr/>
            <p:nvPr/>
          </p:nvSpPr>
          <p:spPr>
            <a:xfrm>
              <a:off x="3962025" y="2253273"/>
              <a:ext cx="5014023" cy="777990"/>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Explore the materials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Explora los materiales)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chemeClr val="accent2"/>
                  </a:solidFill>
                  <a:latin typeface="Arial" panose="020B0604020202020204" pitchFamily="34" charset="0"/>
                  <a:ea typeface="+mn-ea"/>
                  <a:cs typeface="Arial" panose="020B0604020202020204" pitchFamily="34" charset="0"/>
                </a:rPr>
                <a:t>(Tormenta de ideas)</a:t>
              </a:r>
            </a:p>
          </p:txBody>
        </p:sp>
        <p:sp>
          <p:nvSpPr>
            <p:cNvPr id="10" name="Freeform: Shape 8">
              <a:extLst>
                <a:ext uri="{FF2B5EF4-FFF2-40B4-BE49-F238E27FC236}">
                  <a16:creationId xmlns:a16="http://schemas.microsoft.com/office/drawing/2014/main" id="{55CC3741-EABE-38F0-74F7-F71487AFEBD3}"/>
                </a:ext>
              </a:extLst>
            </p:cNvPr>
            <p:cNvSpPr/>
            <p:nvPr/>
          </p:nvSpPr>
          <p:spPr>
            <a:xfrm>
              <a:off x="3124200" y="3176902"/>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4D9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Plan</a:t>
              </a:r>
            </a:p>
          </p:txBody>
        </p:sp>
        <p:sp>
          <p:nvSpPr>
            <p:cNvPr id="11" name="Freeform: Shape 9">
              <a:extLst>
                <a:ext uri="{FF2B5EF4-FFF2-40B4-BE49-F238E27FC236}">
                  <a16:creationId xmlns:a16="http://schemas.microsoft.com/office/drawing/2014/main" id="{F4323C40-1EB2-B6F5-3AE5-C177993BC615}"/>
                </a:ext>
              </a:extLst>
            </p:cNvPr>
            <p:cNvSpPr/>
            <p:nvPr/>
          </p:nvSpPr>
          <p:spPr>
            <a:xfrm>
              <a:off x="3962026" y="3175785"/>
              <a:ext cx="5014022" cy="780215"/>
            </a:xfrm>
            <a:custGeom>
              <a:avLst/>
              <a:gdLst>
                <a:gd name="connsiteX0" fmla="*/ 130038 w 780214"/>
                <a:gd name="connsiteY0" fmla="*/ 0 h 5014022"/>
                <a:gd name="connsiteX1" fmla="*/ 650176 w 780214"/>
                <a:gd name="connsiteY1" fmla="*/ 0 h 5014022"/>
                <a:gd name="connsiteX2" fmla="*/ 780214 w 780214"/>
                <a:gd name="connsiteY2" fmla="*/ 130038 h 5014022"/>
                <a:gd name="connsiteX3" fmla="*/ 780214 w 780214"/>
                <a:gd name="connsiteY3" fmla="*/ 5014022 h 5014022"/>
                <a:gd name="connsiteX4" fmla="*/ 780214 w 780214"/>
                <a:gd name="connsiteY4" fmla="*/ 5014022 h 5014022"/>
                <a:gd name="connsiteX5" fmla="*/ 0 w 780214"/>
                <a:gd name="connsiteY5" fmla="*/ 5014022 h 5014022"/>
                <a:gd name="connsiteX6" fmla="*/ 0 w 780214"/>
                <a:gd name="connsiteY6" fmla="*/ 5014022 h 5014022"/>
                <a:gd name="connsiteX7" fmla="*/ 0 w 780214"/>
                <a:gd name="connsiteY7" fmla="*/ 130038 h 5014022"/>
                <a:gd name="connsiteX8" fmla="*/ 130038 w 780214"/>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214" h="5014022">
                  <a:moveTo>
                    <a:pt x="780214" y="835687"/>
                  </a:moveTo>
                  <a:lnTo>
                    <a:pt x="780214" y="4178335"/>
                  </a:lnTo>
                  <a:cubicBezTo>
                    <a:pt x="780214" y="4639870"/>
                    <a:pt x="771155" y="5014019"/>
                    <a:pt x="759979" y="5014019"/>
                  </a:cubicBezTo>
                  <a:lnTo>
                    <a:pt x="0" y="5014019"/>
                  </a:lnTo>
                  <a:lnTo>
                    <a:pt x="0" y="5014019"/>
                  </a:lnTo>
                  <a:lnTo>
                    <a:pt x="0" y="3"/>
                  </a:lnTo>
                  <a:lnTo>
                    <a:pt x="0" y="3"/>
                  </a:lnTo>
                  <a:lnTo>
                    <a:pt x="759979" y="3"/>
                  </a:lnTo>
                  <a:cubicBezTo>
                    <a:pt x="771155" y="3"/>
                    <a:pt x="780214" y="374152"/>
                    <a:pt x="780214" y="835687"/>
                  </a:cubicBezTo>
                  <a:close/>
                </a:path>
              </a:pathLst>
            </a:custGeom>
            <a:noFill/>
            <a:ln w="12700" cap="flat" cmpd="sng" algn="ctr">
              <a:solidFill>
                <a:srgbClr val="824D94"/>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9569" tIns="46977" rIns="46976" bIns="46978" numCol="1" spcCol="1270" anchor="ctr" anchorCtr="0">
              <a:noAutofit/>
            </a:bodyPr>
            <a:lstStyle/>
            <a:p>
              <a:pPr marL="114300" lvl="1" indent="-114300" algn="l" defTabSz="622300">
                <a:lnSpc>
                  <a:spcPct val="90000"/>
                </a:lnSpc>
                <a:spcBef>
                  <a:spcPct val="0"/>
                </a:spcBef>
                <a:spcAft>
                  <a:spcPct val="15000"/>
                </a:spcAft>
                <a:buNone/>
              </a:pP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Create a plan individually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Crear</a:t>
              </a:r>
              <a:r>
                <a:rPr lang="en-US" sz="1400" kern="1200" dirty="0">
                  <a:solidFill>
                    <a:schemeClr val="accent2"/>
                  </a:solidFill>
                  <a:latin typeface="Arial" panose="020B0604020202020204" pitchFamily="34" charset="0"/>
                  <a:ea typeface="+mn-ea"/>
                  <a:cs typeface="Arial" panose="020B0604020202020204" pitchFamily="34" charset="0"/>
                </a:rPr>
                <a:t> un plan </a:t>
              </a:r>
              <a:r>
                <a:rPr lang="en-US" sz="1400" kern="1200" dirty="0" err="1">
                  <a:solidFill>
                    <a:schemeClr val="accent2"/>
                  </a:solidFill>
                  <a:latin typeface="Arial" panose="020B0604020202020204" pitchFamily="34" charset="0"/>
                  <a:ea typeface="+mn-ea"/>
                  <a:cs typeface="Arial" panose="020B0604020202020204" pitchFamily="34" charset="0"/>
                </a:rPr>
                <a:t>indivudualmente</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Select a group idea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Seleccione</a:t>
              </a:r>
              <a:r>
                <a:rPr lang="en-US" sz="1400" kern="1200" dirty="0">
                  <a:solidFill>
                    <a:schemeClr val="accent2"/>
                  </a:solidFill>
                  <a:latin typeface="Arial" panose="020B0604020202020204" pitchFamily="34" charset="0"/>
                  <a:ea typeface="+mn-ea"/>
                  <a:cs typeface="Arial" panose="020B0604020202020204" pitchFamily="34" charset="0"/>
                </a:rPr>
                <a:t> </a:t>
              </a:r>
              <a:r>
                <a:rPr lang="en-US" sz="1400" kern="1200" dirty="0" err="1">
                  <a:solidFill>
                    <a:schemeClr val="accent2"/>
                  </a:solidFill>
                  <a:latin typeface="Arial" panose="020B0604020202020204" pitchFamily="34" charset="0"/>
                  <a:ea typeface="+mn-ea"/>
                  <a:cs typeface="Arial" panose="020B0604020202020204" pitchFamily="34" charset="0"/>
                </a:rPr>
                <a:t>una</a:t>
              </a:r>
              <a:r>
                <a:rPr lang="en-US" sz="1400" kern="1200" dirty="0">
                  <a:solidFill>
                    <a:schemeClr val="accent2"/>
                  </a:solidFill>
                  <a:latin typeface="Arial" panose="020B0604020202020204" pitchFamily="34" charset="0"/>
                  <a:ea typeface="+mn-ea"/>
                  <a:cs typeface="Arial" panose="020B0604020202020204" pitchFamily="34" charset="0"/>
                </a:rPr>
                <a:t> idea de </a:t>
              </a:r>
              <a:r>
                <a:rPr lang="en-US" sz="1400" kern="1200" dirty="0" err="1">
                  <a:solidFill>
                    <a:schemeClr val="accent2"/>
                  </a:solidFill>
                  <a:latin typeface="Arial" panose="020B0604020202020204" pitchFamily="34" charset="0"/>
                  <a:ea typeface="+mn-ea"/>
                  <a:cs typeface="Arial" panose="020B0604020202020204" pitchFamily="34" charset="0"/>
                </a:rPr>
                <a:t>grupo</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Gather materials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Reunir</a:t>
              </a:r>
              <a:r>
                <a:rPr lang="en-US" sz="1400" kern="1200" dirty="0">
                  <a:solidFill>
                    <a:schemeClr val="accent2"/>
                  </a:solidFill>
                  <a:latin typeface="Arial" panose="020B0604020202020204" pitchFamily="34" charset="0"/>
                  <a:ea typeface="+mn-ea"/>
                  <a:cs typeface="Arial" panose="020B0604020202020204" pitchFamily="34" charset="0"/>
                </a:rPr>
                <a:t> </a:t>
              </a:r>
              <a:r>
                <a:rPr lang="en-US" sz="1400" kern="1200" dirty="0" err="1">
                  <a:solidFill>
                    <a:schemeClr val="accent2"/>
                  </a:solidFill>
                  <a:latin typeface="Arial" panose="020B0604020202020204" pitchFamily="34" charset="0"/>
                  <a:ea typeface="+mn-ea"/>
                  <a:cs typeface="Arial" panose="020B0604020202020204" pitchFamily="34" charset="0"/>
                </a:rPr>
                <a:t>materiales</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endParaRPr lang="en-US" sz="1400" kern="1200" dirty="0">
                <a:solidFill>
                  <a:sysClr val="windowText" lastClr="000000">
                    <a:hueOff val="0"/>
                    <a:satOff val="0"/>
                    <a:lumOff val="0"/>
                    <a:alphaOff val="0"/>
                  </a:sysClr>
                </a:solidFill>
                <a:latin typeface="Calibri" panose="020F0502020204030204"/>
                <a:ea typeface="+mn-ea"/>
                <a:cs typeface="+mn-cs"/>
              </a:endParaRPr>
            </a:p>
          </p:txBody>
        </p:sp>
        <p:sp>
          <p:nvSpPr>
            <p:cNvPr id="12" name="Freeform: Shape 10">
              <a:extLst>
                <a:ext uri="{FF2B5EF4-FFF2-40B4-BE49-F238E27FC236}">
                  <a16:creationId xmlns:a16="http://schemas.microsoft.com/office/drawing/2014/main" id="{2E06206A-EE9C-3F3D-8401-DAB62CD3AF45}"/>
                </a:ext>
              </a:extLst>
            </p:cNvPr>
            <p:cNvSpPr/>
            <p:nvPr/>
          </p:nvSpPr>
          <p:spPr>
            <a:xfrm>
              <a:off x="3124200" y="4099411"/>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E95E0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Create (H</a:t>
              </a:r>
              <a:r>
                <a:rPr lang="es-ES" sz="1100" b="1" kern="1200" dirty="0" err="1"/>
                <a:t>acer</a:t>
              </a:r>
              <a:r>
                <a:rPr lang="es-ES" sz="1100" b="1" kern="1200" dirty="0"/>
                <a:t>)</a:t>
              </a:r>
              <a:endParaRPr lang="en-US" sz="1100" b="1" kern="1200" dirty="0"/>
            </a:p>
          </p:txBody>
        </p:sp>
        <p:sp>
          <p:nvSpPr>
            <p:cNvPr id="13" name="Freeform: Shape 11">
              <a:extLst>
                <a:ext uri="{FF2B5EF4-FFF2-40B4-BE49-F238E27FC236}">
                  <a16:creationId xmlns:a16="http://schemas.microsoft.com/office/drawing/2014/main" id="{2294B055-517E-E773-C690-4C690235D55A}"/>
                </a:ext>
              </a:extLst>
            </p:cNvPr>
            <p:cNvSpPr/>
            <p:nvPr/>
          </p:nvSpPr>
          <p:spPr>
            <a:xfrm>
              <a:off x="3962025" y="4098554"/>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rgbClr val="E95E0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rPr>
                <a:t>Build the product/prototype </a:t>
              </a:r>
              <a:r>
                <a:rPr lang="en-US" sz="1600" kern="1200" dirty="0">
                  <a:solidFill>
                    <a:schemeClr val="accent2"/>
                  </a:solidFill>
                </a:rPr>
                <a:t>(</a:t>
              </a:r>
              <a:r>
                <a:rPr lang="en-US" sz="1600" kern="1200" dirty="0" err="1">
                  <a:solidFill>
                    <a:schemeClr val="accent2"/>
                  </a:solidFill>
                </a:rPr>
                <a:t>Construir</a:t>
              </a:r>
              <a:r>
                <a:rPr lang="en-US" sz="1600" kern="1200" dirty="0">
                  <a:solidFill>
                    <a:schemeClr val="accent2"/>
                  </a:solidFill>
                </a:rPr>
                <a:t> </a:t>
              </a:r>
              <a:r>
                <a:rPr lang="en-US" sz="1600" kern="1200" dirty="0" err="1">
                  <a:solidFill>
                    <a:schemeClr val="accent2"/>
                  </a:solidFill>
                </a:rPr>
                <a:t>el</a:t>
              </a:r>
              <a:r>
                <a:rPr lang="en-US" sz="1600" kern="1200" dirty="0">
                  <a:solidFill>
                    <a:schemeClr val="accent2"/>
                  </a:solidFill>
                </a:rPr>
                <a:t> </a:t>
              </a:r>
              <a:r>
                <a:rPr lang="en-US" sz="1600" kern="1200" dirty="0" err="1">
                  <a:solidFill>
                    <a:schemeClr val="accent2"/>
                  </a:solidFill>
                </a:rPr>
                <a:t>producto</a:t>
              </a:r>
              <a:r>
                <a:rPr lang="en-US" sz="1600" kern="1200" dirty="0">
                  <a:solidFill>
                    <a:schemeClr val="accent2"/>
                  </a:solidFill>
                </a:rPr>
                <a:t>/</a:t>
              </a:r>
              <a:r>
                <a:rPr lang="en-US" sz="1600" kern="1200" dirty="0" err="1">
                  <a:solidFill>
                    <a:schemeClr val="accent2"/>
                  </a:solidFill>
                </a:rPr>
                <a:t>prototipo</a:t>
              </a:r>
              <a:r>
                <a:rPr lang="en-US" sz="1600" kern="1200" dirty="0">
                  <a:solidFill>
                    <a:schemeClr val="accent2"/>
                  </a:solidFill>
                </a:rPr>
                <a:t>)</a:t>
              </a:r>
            </a:p>
            <a:p>
              <a:pPr marL="171450" lvl="1" indent="-171450" algn="l" defTabSz="711200">
                <a:lnSpc>
                  <a:spcPct val="90000"/>
                </a:lnSpc>
                <a:spcBef>
                  <a:spcPct val="0"/>
                </a:spcBef>
                <a:spcAft>
                  <a:spcPct val="15000"/>
                </a:spcAft>
                <a:buChar char="•"/>
              </a:pPr>
              <a:r>
                <a:rPr lang="en-US" sz="1600" kern="1200" dirty="0">
                  <a:solidFill>
                    <a:srgbClr val="000000"/>
                  </a:solidFill>
                </a:rPr>
                <a:t>Test the product/prototype </a:t>
              </a:r>
              <a:r>
                <a:rPr lang="en-US" sz="1600" kern="1200" dirty="0">
                  <a:solidFill>
                    <a:schemeClr val="accent2"/>
                  </a:solidFill>
                </a:rPr>
                <a:t>(</a:t>
              </a:r>
              <a:r>
                <a:rPr lang="en-US" sz="1600" kern="1200" dirty="0" err="1">
                  <a:solidFill>
                    <a:schemeClr val="accent2"/>
                  </a:solidFill>
                </a:rPr>
                <a:t>Probar</a:t>
              </a:r>
              <a:r>
                <a:rPr lang="en-US" sz="1600" kern="1200" dirty="0">
                  <a:solidFill>
                    <a:schemeClr val="accent2"/>
                  </a:solidFill>
                </a:rPr>
                <a:t> </a:t>
              </a:r>
              <a:r>
                <a:rPr lang="en-US" sz="1600" kern="1200" dirty="0" err="1">
                  <a:solidFill>
                    <a:schemeClr val="accent2"/>
                  </a:solidFill>
                </a:rPr>
                <a:t>el</a:t>
              </a:r>
              <a:r>
                <a:rPr lang="en-US" sz="1600" kern="1200" dirty="0">
                  <a:solidFill>
                    <a:schemeClr val="accent2"/>
                  </a:solidFill>
                </a:rPr>
                <a:t> </a:t>
              </a:r>
              <a:r>
                <a:rPr lang="en-US" sz="1600" kern="1200" dirty="0" err="1">
                  <a:solidFill>
                    <a:schemeClr val="accent2"/>
                  </a:solidFill>
                </a:rPr>
                <a:t>producto</a:t>
              </a:r>
              <a:r>
                <a:rPr lang="en-US" sz="1600" kern="1200" dirty="0">
                  <a:solidFill>
                    <a:schemeClr val="accent2"/>
                  </a:solidFill>
                </a:rPr>
                <a:t>/</a:t>
              </a:r>
              <a:r>
                <a:rPr lang="en-US" sz="1600" kern="1200" dirty="0" err="1">
                  <a:solidFill>
                    <a:schemeClr val="accent2"/>
                  </a:solidFill>
                </a:rPr>
                <a:t>prototipo</a:t>
              </a:r>
              <a:r>
                <a:rPr lang="en-US" sz="1600" kern="1200" dirty="0">
                  <a:solidFill>
                    <a:schemeClr val="accent2"/>
                  </a:solidFill>
                </a:rPr>
                <a:t>)</a:t>
              </a:r>
            </a:p>
          </p:txBody>
        </p:sp>
        <p:sp>
          <p:nvSpPr>
            <p:cNvPr id="14" name="Freeform: Shape 12">
              <a:extLst>
                <a:ext uri="{FF2B5EF4-FFF2-40B4-BE49-F238E27FC236}">
                  <a16:creationId xmlns:a16="http://schemas.microsoft.com/office/drawing/2014/main" id="{B22AB8AB-49D8-E38E-3327-2446E9085C16}"/>
                </a:ext>
              </a:extLst>
            </p:cNvPr>
            <p:cNvSpPr/>
            <p:nvPr/>
          </p:nvSpPr>
          <p:spPr>
            <a:xfrm>
              <a:off x="3124200" y="5021919"/>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Improve (M</a:t>
              </a:r>
              <a:r>
                <a:rPr lang="es-ES" sz="1100" b="1" kern="1200" dirty="0" err="1"/>
                <a:t>ejorar</a:t>
              </a:r>
              <a:r>
                <a:rPr lang="es-ES" sz="1100" b="1" kern="1200" dirty="0"/>
                <a:t>)</a:t>
              </a:r>
              <a:endParaRPr lang="en-US" sz="1100" b="1" kern="1200" dirty="0"/>
            </a:p>
          </p:txBody>
        </p:sp>
        <p:sp>
          <p:nvSpPr>
            <p:cNvPr id="15" name="Freeform: Shape 13">
              <a:extLst>
                <a:ext uri="{FF2B5EF4-FFF2-40B4-BE49-F238E27FC236}">
                  <a16:creationId xmlns:a16="http://schemas.microsoft.com/office/drawing/2014/main" id="{262D44D2-A32B-235A-127F-ACA743287335}"/>
                </a:ext>
              </a:extLst>
            </p:cNvPr>
            <p:cNvSpPr/>
            <p:nvPr/>
          </p:nvSpPr>
          <p:spPr>
            <a:xfrm>
              <a:off x="3962025" y="5021919"/>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150" kern="1200" dirty="0">
                  <a:solidFill>
                    <a:srgbClr val="000000"/>
                  </a:solidFill>
                </a:rPr>
                <a:t>Analyze results from test </a:t>
              </a:r>
              <a:r>
                <a:rPr lang="en-US" sz="1150" kern="1200" dirty="0">
                  <a:solidFill>
                    <a:schemeClr val="accent2"/>
                  </a:solidFill>
                </a:rPr>
                <a:t>(</a:t>
              </a:r>
              <a:r>
                <a:rPr lang="en-US" sz="1150" kern="1200" dirty="0" err="1">
                  <a:solidFill>
                    <a:schemeClr val="accent2"/>
                  </a:solidFill>
                </a:rPr>
                <a:t>Analizar</a:t>
              </a:r>
              <a:r>
                <a:rPr lang="en-US" sz="1150" kern="1200" dirty="0">
                  <a:solidFill>
                    <a:schemeClr val="accent2"/>
                  </a:solidFill>
                </a:rPr>
                <a:t> </a:t>
              </a:r>
              <a:r>
                <a:rPr lang="en-US" sz="1150" kern="1200" dirty="0" err="1">
                  <a:solidFill>
                    <a:schemeClr val="accent2"/>
                  </a:solidFill>
                </a:rPr>
                <a:t>los</a:t>
              </a:r>
              <a:r>
                <a:rPr lang="en-US" sz="1150" kern="1200" dirty="0">
                  <a:solidFill>
                    <a:schemeClr val="accent2"/>
                  </a:solidFill>
                </a:rPr>
                <a:t> </a:t>
              </a:r>
              <a:r>
                <a:rPr lang="en-US" sz="1150" kern="1200" dirty="0" err="1">
                  <a:solidFill>
                    <a:schemeClr val="accent2"/>
                  </a:solidFill>
                </a:rPr>
                <a:t>resultados</a:t>
              </a:r>
              <a:r>
                <a:rPr lang="en-US" sz="1150" kern="1200" dirty="0">
                  <a:solidFill>
                    <a:schemeClr val="accent2"/>
                  </a:solidFill>
                </a:rPr>
                <a:t> de la </a:t>
              </a:r>
              <a:r>
                <a:rPr lang="en-US" sz="1150" kern="1200" dirty="0" err="1">
                  <a:solidFill>
                    <a:schemeClr val="accent2"/>
                  </a:solidFill>
                </a:rPr>
                <a:t>prueba</a:t>
              </a:r>
              <a:r>
                <a:rPr lang="en-US" sz="1150" kern="1200" dirty="0">
                  <a:solidFill>
                    <a:schemeClr val="accent2"/>
                  </a:solidFill>
                </a:rPr>
                <a:t>)</a:t>
              </a:r>
            </a:p>
            <a:p>
              <a:pPr marL="171450" lvl="1" indent="-171450" algn="l" defTabSz="711200">
                <a:lnSpc>
                  <a:spcPct val="90000"/>
                </a:lnSpc>
                <a:spcBef>
                  <a:spcPct val="0"/>
                </a:spcBef>
                <a:spcAft>
                  <a:spcPct val="15000"/>
                </a:spcAft>
                <a:buChar char="•"/>
              </a:pPr>
              <a:r>
                <a:rPr lang="en-US" sz="1150" kern="1200" dirty="0">
                  <a:solidFill>
                    <a:srgbClr val="000000"/>
                  </a:solidFill>
                </a:rPr>
                <a:t>Modify process or design to make it better </a:t>
              </a:r>
              <a:r>
                <a:rPr lang="en-US" sz="1150" kern="1200" dirty="0">
                  <a:solidFill>
                    <a:schemeClr val="accent2"/>
                  </a:solidFill>
                </a:rPr>
                <a:t>(</a:t>
              </a:r>
              <a:r>
                <a:rPr lang="en-US" sz="1150" kern="1200" dirty="0" err="1">
                  <a:solidFill>
                    <a:schemeClr val="accent2"/>
                  </a:solidFill>
                </a:rPr>
                <a:t>Modificar</a:t>
              </a:r>
              <a:r>
                <a:rPr lang="en-US" sz="1150" kern="1200" dirty="0">
                  <a:solidFill>
                    <a:schemeClr val="accent2"/>
                  </a:solidFill>
                </a:rPr>
                <a:t> </a:t>
              </a:r>
              <a:r>
                <a:rPr lang="en-US" sz="1150" kern="1200" dirty="0" err="1">
                  <a:solidFill>
                    <a:schemeClr val="accent2"/>
                  </a:solidFill>
                </a:rPr>
                <a:t>el</a:t>
              </a:r>
              <a:r>
                <a:rPr lang="en-US" sz="1150" kern="1200" dirty="0">
                  <a:solidFill>
                    <a:schemeClr val="accent2"/>
                  </a:solidFill>
                </a:rPr>
                <a:t> </a:t>
              </a:r>
              <a:r>
                <a:rPr lang="en-US" sz="1150" kern="1200" dirty="0" err="1">
                  <a:solidFill>
                    <a:schemeClr val="accent2"/>
                  </a:solidFill>
                </a:rPr>
                <a:t>proceso</a:t>
              </a:r>
              <a:r>
                <a:rPr lang="en-US" sz="1150" kern="1200" dirty="0">
                  <a:solidFill>
                    <a:schemeClr val="accent2"/>
                  </a:solidFill>
                </a:rPr>
                <a:t> o </a:t>
              </a:r>
              <a:r>
                <a:rPr lang="en-US" sz="1150" kern="1200" dirty="0" err="1">
                  <a:solidFill>
                    <a:schemeClr val="accent2"/>
                  </a:solidFill>
                </a:rPr>
                <a:t>el</a:t>
              </a:r>
              <a:r>
                <a:rPr lang="en-US" sz="1150" kern="1200" dirty="0">
                  <a:solidFill>
                    <a:schemeClr val="accent2"/>
                  </a:solidFill>
                </a:rPr>
                <a:t> </a:t>
              </a:r>
              <a:r>
                <a:rPr lang="en-US" sz="1150" kern="1200" dirty="0" err="1">
                  <a:solidFill>
                    <a:schemeClr val="accent2"/>
                  </a:solidFill>
                </a:rPr>
                <a:t>diseño</a:t>
              </a:r>
              <a:r>
                <a:rPr lang="en-US" sz="1150" kern="1200" dirty="0">
                  <a:solidFill>
                    <a:schemeClr val="accent2"/>
                  </a:solidFill>
                </a:rPr>
                <a:t> para </a:t>
              </a:r>
              <a:r>
                <a:rPr lang="en-US" sz="1150" kern="1200" dirty="0" err="1">
                  <a:solidFill>
                    <a:schemeClr val="accent2"/>
                  </a:solidFill>
                </a:rPr>
                <a:t>hacerlo</a:t>
              </a:r>
              <a:r>
                <a:rPr lang="en-US" sz="1150" kern="1200" dirty="0">
                  <a:solidFill>
                    <a:schemeClr val="accent2"/>
                  </a:solidFill>
                </a:rPr>
                <a:t> </a:t>
              </a:r>
              <a:r>
                <a:rPr lang="en-US" sz="1150" kern="1200" dirty="0" err="1">
                  <a:solidFill>
                    <a:schemeClr val="accent2"/>
                  </a:solidFill>
                </a:rPr>
                <a:t>mejor</a:t>
              </a:r>
              <a:r>
                <a:rPr lang="en-US" sz="1150" kern="1200" dirty="0">
                  <a:solidFill>
                    <a:schemeClr val="accent2"/>
                  </a:solidFill>
                </a:rPr>
                <a:t>)</a:t>
              </a:r>
            </a:p>
            <a:p>
              <a:pPr marL="171450" lvl="1" indent="-171450" algn="l" defTabSz="711200">
                <a:lnSpc>
                  <a:spcPct val="90000"/>
                </a:lnSpc>
                <a:spcBef>
                  <a:spcPct val="0"/>
                </a:spcBef>
                <a:spcAft>
                  <a:spcPct val="15000"/>
                </a:spcAft>
                <a:buChar char="•"/>
              </a:pPr>
              <a:r>
                <a:rPr lang="en-US" sz="1150" kern="1200" dirty="0">
                  <a:solidFill>
                    <a:srgbClr val="000000"/>
                  </a:solidFill>
                </a:rPr>
                <a:t>Repeat as many times as needed </a:t>
              </a:r>
              <a:r>
                <a:rPr lang="en-US" sz="1150" kern="1200" dirty="0">
                  <a:solidFill>
                    <a:schemeClr val="accent2"/>
                  </a:solidFill>
                </a:rPr>
                <a:t>(</a:t>
              </a:r>
              <a:r>
                <a:rPr lang="en-US" sz="1150" kern="1200" dirty="0" err="1">
                  <a:solidFill>
                    <a:schemeClr val="accent2"/>
                  </a:solidFill>
                </a:rPr>
                <a:t>Repita</a:t>
              </a:r>
              <a:r>
                <a:rPr lang="en-US" sz="1150" kern="1200" dirty="0">
                  <a:solidFill>
                    <a:schemeClr val="accent2"/>
                  </a:solidFill>
                </a:rPr>
                <a:t> </a:t>
              </a:r>
              <a:r>
                <a:rPr lang="en-US" sz="1150" kern="1200" dirty="0" err="1">
                  <a:solidFill>
                    <a:schemeClr val="accent2"/>
                  </a:solidFill>
                </a:rPr>
                <a:t>tantas</a:t>
              </a:r>
              <a:r>
                <a:rPr lang="en-US" sz="1150" kern="1200" dirty="0">
                  <a:solidFill>
                    <a:schemeClr val="accent2"/>
                  </a:solidFill>
                </a:rPr>
                <a:t> </a:t>
              </a:r>
              <a:r>
                <a:rPr lang="en-US" sz="1150" kern="1200" dirty="0" err="1">
                  <a:solidFill>
                    <a:schemeClr val="accent2"/>
                  </a:solidFill>
                </a:rPr>
                <a:t>veces</a:t>
              </a:r>
              <a:r>
                <a:rPr lang="en-US" sz="1150" kern="1200" dirty="0">
                  <a:solidFill>
                    <a:schemeClr val="accent2"/>
                  </a:solidFill>
                </a:rPr>
                <a:t> </a:t>
              </a:r>
              <a:r>
                <a:rPr lang="en-US" sz="1150" kern="1200" dirty="0" err="1">
                  <a:solidFill>
                    <a:schemeClr val="accent2"/>
                  </a:solidFill>
                </a:rPr>
                <a:t>como</a:t>
              </a:r>
              <a:r>
                <a:rPr lang="en-US" sz="1150" kern="1200" dirty="0">
                  <a:solidFill>
                    <a:schemeClr val="accent2"/>
                  </a:solidFill>
                </a:rPr>
                <a:t> sea </a:t>
              </a:r>
              <a:r>
                <a:rPr lang="en-US" sz="1150" kern="1200" dirty="0" err="1">
                  <a:solidFill>
                    <a:schemeClr val="accent2"/>
                  </a:solidFill>
                </a:rPr>
                <a:t>necesario</a:t>
              </a:r>
              <a:r>
                <a:rPr lang="en-US" sz="1150" kern="1200" dirty="0">
                  <a:solidFill>
                    <a:schemeClr val="accent2"/>
                  </a:solidFill>
                </a:rPr>
                <a:t>)</a:t>
              </a:r>
            </a:p>
          </p:txBody>
        </p:sp>
      </p:grpSp>
    </p:spTree>
    <p:extLst>
      <p:ext uri="{BB962C8B-B14F-4D97-AF65-F5344CB8AC3E}">
        <p14:creationId xmlns:p14="http://schemas.microsoft.com/office/powerpoint/2010/main" val="150407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dentify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293910"/>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Identify</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
        <p:nvSpPr>
          <p:cNvPr id="6" name="Freeform: Shape 2">
            <a:extLst>
              <a:ext uri="{FF2B5EF4-FFF2-40B4-BE49-F238E27FC236}">
                <a16:creationId xmlns:a16="http://schemas.microsoft.com/office/drawing/2014/main" id="{FFF9544E-E20C-DDB6-0B0B-A20A4ADB0BB5}"/>
              </a:ext>
            </a:extLst>
          </p:cNvPr>
          <p:cNvSpPr/>
          <p:nvPr userDrawn="1"/>
        </p:nvSpPr>
        <p:spPr>
          <a:xfrm>
            <a:off x="380054" y="5572492"/>
            <a:ext cx="904607" cy="1292297"/>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9"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Identify (</a:t>
            </a:r>
            <a:r>
              <a:rPr lang="es-ES" sz="1100" b="1" kern="1200" dirty="0">
                <a:latin typeface="+mj-lt"/>
              </a:rPr>
              <a:t>Identificar)</a:t>
            </a:r>
            <a:endParaRPr lang="en-US" sz="1100" b="1" kern="1200" dirty="0">
              <a:solidFill>
                <a:sysClr val="window" lastClr="FFFFFF"/>
              </a:solidFill>
              <a:latin typeface="+mj-lt"/>
              <a:ea typeface="+mn-ea"/>
              <a:cs typeface="+mn-cs"/>
            </a:endParaRPr>
          </a:p>
        </p:txBody>
      </p:sp>
      <p:sp>
        <p:nvSpPr>
          <p:cNvPr id="7" name="Freeform: Shape 4">
            <a:extLst>
              <a:ext uri="{FF2B5EF4-FFF2-40B4-BE49-F238E27FC236}">
                <a16:creationId xmlns:a16="http://schemas.microsoft.com/office/drawing/2014/main" id="{664904C6-B2F0-DB04-E8F4-39F75DF79B79}"/>
              </a:ext>
            </a:extLst>
          </p:cNvPr>
          <p:cNvSpPr/>
          <p:nvPr userDrawn="1"/>
        </p:nvSpPr>
        <p:spPr>
          <a:xfrm>
            <a:off x="1284660" y="5573410"/>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rgbClr val="000000"/>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Identify the problem </a:t>
            </a:r>
            <a:r>
              <a:rPr lang="en-US" sz="1600" kern="1200" dirty="0">
                <a:solidFill>
                  <a:srgbClr val="F16038"/>
                </a:solidFill>
                <a:latin typeface="+mj-lt"/>
                <a:ea typeface="+mn-ea"/>
                <a:cs typeface="Arial" panose="020B0604020202020204" pitchFamily="34" charset="0"/>
              </a:rPr>
              <a:t>(</a:t>
            </a:r>
            <a:r>
              <a:rPr lang="es-ES" sz="1600" kern="1200" dirty="0">
                <a:solidFill>
                  <a:srgbClr val="F16038"/>
                </a:solidFill>
                <a:latin typeface="+mj-lt"/>
              </a:rPr>
              <a:t>Identificar el problema)</a:t>
            </a:r>
            <a:endParaRPr lang="en-US" sz="1600" kern="1200" dirty="0">
              <a:solidFill>
                <a:srgbClr val="F16038"/>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j-lt"/>
                <a:ea typeface="+mn-ea"/>
                <a:cs typeface="Arial" panose="020B0604020202020204" pitchFamily="34" charset="0"/>
              </a:rPr>
              <a:t>Identify the criteria and constraints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Identificar los criterios y las restricciones)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1201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ine Material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Imagine Materials</a:t>
            </a:r>
            <a:br>
              <a:rPr lang="en-US" dirty="0"/>
            </a:br>
            <a:endParaRPr lang="en-US" dirty="0"/>
          </a:p>
        </p:txBody>
      </p:sp>
      <p:grpSp>
        <p:nvGrpSpPr>
          <p:cNvPr id="12" name="Group 11">
            <a:extLst>
              <a:ext uri="{FF2B5EF4-FFF2-40B4-BE49-F238E27FC236}">
                <a16:creationId xmlns:a16="http://schemas.microsoft.com/office/drawing/2014/main" id="{A6EFC2E0-FC06-6ECC-E2E6-FF042DDB55A2}"/>
              </a:ext>
            </a:extLst>
          </p:cNvPr>
          <p:cNvGrpSpPr/>
          <p:nvPr userDrawn="1"/>
        </p:nvGrpSpPr>
        <p:grpSpPr>
          <a:xfrm>
            <a:off x="381226" y="5580760"/>
            <a:ext cx="6318285" cy="1292300"/>
            <a:chOff x="381226" y="5580760"/>
            <a:chExt cx="6318285" cy="1292300"/>
          </a:xfrm>
        </p:grpSpPr>
        <p:sp>
          <p:nvSpPr>
            <p:cNvPr id="5" name="Freeform: Shape 5">
              <a:extLst>
                <a:ext uri="{FF2B5EF4-FFF2-40B4-BE49-F238E27FC236}">
                  <a16:creationId xmlns:a16="http://schemas.microsoft.com/office/drawing/2014/main" id="{2BC96548-77F3-9935-4210-11B7968AE9DD}"/>
                </a:ext>
              </a:extLst>
            </p:cNvPr>
            <p:cNvSpPr/>
            <p:nvPr userDrawn="1"/>
          </p:nvSpPr>
          <p:spPr>
            <a:xfrm>
              <a:off x="381226" y="55807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Imagine (</a:t>
              </a:r>
              <a:r>
                <a:rPr lang="es-ES" sz="1100" b="1" kern="1200" dirty="0">
                  <a:latin typeface="+mj-lt"/>
                </a:rPr>
                <a:t>Imaginar)</a:t>
              </a:r>
              <a:endParaRPr lang="en-US" sz="1100" b="1" kern="1200" dirty="0">
                <a:solidFill>
                  <a:sysClr val="window" lastClr="FFFFFF"/>
                </a:solidFill>
                <a:latin typeface="+mj-lt"/>
                <a:ea typeface="+mn-ea"/>
                <a:cs typeface="+mn-cs"/>
              </a:endParaRPr>
            </a:p>
          </p:txBody>
        </p:sp>
        <p:sp>
          <p:nvSpPr>
            <p:cNvPr id="6" name="Freeform: Shape 7">
              <a:extLst>
                <a:ext uri="{FF2B5EF4-FFF2-40B4-BE49-F238E27FC236}">
                  <a16:creationId xmlns:a16="http://schemas.microsoft.com/office/drawing/2014/main" id="{10CDAD76-8334-09D2-CABF-391B5BD1394D}"/>
                </a:ext>
              </a:extLst>
            </p:cNvPr>
            <p:cNvSpPr/>
            <p:nvPr userDrawn="1"/>
          </p:nvSpPr>
          <p:spPr>
            <a:xfrm>
              <a:off x="1285832" y="5580760"/>
              <a:ext cx="5413679" cy="840002"/>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Explore the materials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Explorar los materiales)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chemeClr val="accent2"/>
                  </a:solidFill>
                  <a:latin typeface="Arial" panose="020B0604020202020204" pitchFamily="34" charset="0"/>
                  <a:ea typeface="+mn-ea"/>
                  <a:cs typeface="Arial" panose="020B0604020202020204" pitchFamily="34" charset="0"/>
                </a:rPr>
                <a:t>(Tormenta de ideas)</a:t>
              </a:r>
            </a:p>
          </p:txBody>
        </p:sp>
      </p:grpSp>
      <p:sp>
        <p:nvSpPr>
          <p:cNvPr id="4" name="Table Placeholder 3">
            <a:extLst>
              <a:ext uri="{FF2B5EF4-FFF2-40B4-BE49-F238E27FC236}">
                <a16:creationId xmlns:a16="http://schemas.microsoft.com/office/drawing/2014/main" id="{A3E7DC5F-003E-D617-D976-4FF18F28489C}"/>
              </a:ext>
            </a:extLst>
          </p:cNvPr>
          <p:cNvSpPr>
            <a:spLocks noGrp="1"/>
          </p:cNvSpPr>
          <p:nvPr>
            <p:ph type="tbl" sz="quarter" idx="10"/>
          </p:nvPr>
        </p:nvSpPr>
        <p:spPr>
          <a:xfrm>
            <a:off x="4603750" y="1722438"/>
            <a:ext cx="7326313" cy="3756025"/>
          </a:xfrm>
        </p:spPr>
        <p:txBody>
          <a:bodyPr/>
          <a:lstStyle/>
          <a:p>
            <a:endParaRPr lang="en-US"/>
          </a:p>
        </p:txBody>
      </p:sp>
      <p:sp>
        <p:nvSpPr>
          <p:cNvPr id="7" name="TextBox 6">
            <a:extLst>
              <a:ext uri="{FF2B5EF4-FFF2-40B4-BE49-F238E27FC236}">
                <a16:creationId xmlns:a16="http://schemas.microsoft.com/office/drawing/2014/main" id="{CEECE5CD-1288-73F2-9840-7E8B1F015A46}"/>
              </a:ext>
            </a:extLst>
          </p:cNvPr>
          <p:cNvSpPr txBox="1"/>
          <p:nvPr userDrawn="1"/>
        </p:nvSpPr>
        <p:spPr>
          <a:xfrm>
            <a:off x="633132" y="1779791"/>
            <a:ext cx="3668233" cy="4062651"/>
          </a:xfrm>
          <a:prstGeom prst="rect">
            <a:avLst/>
          </a:prstGeom>
          <a:noFill/>
        </p:spPr>
        <p:txBody>
          <a:bodyPr wrap="square" rtlCol="0">
            <a:spAutoFit/>
          </a:bodyPr>
          <a:lstStyle/>
          <a:p>
            <a:pPr marL="0" indent="0">
              <a:buNone/>
            </a:pPr>
            <a:r>
              <a:rPr lang="en-US" sz="2400" dirty="0">
                <a:solidFill>
                  <a:srgbClr val="000000"/>
                </a:solidFill>
              </a:rPr>
              <a:t>Here are the materials we will be using. </a:t>
            </a:r>
          </a:p>
          <a:p>
            <a:pPr marL="0" indent="0">
              <a:buNone/>
            </a:pPr>
            <a:r>
              <a:rPr lang="en-US" sz="2400" dirty="0">
                <a:solidFill>
                  <a:srgbClr val="000000"/>
                </a:solidFill>
              </a:rPr>
              <a:t>Can you classify them?   </a:t>
            </a:r>
          </a:p>
          <a:p>
            <a:pPr marL="0" indent="0">
              <a:buNone/>
            </a:pPr>
            <a:r>
              <a:rPr lang="en-US" sz="2400" dirty="0">
                <a:solidFill>
                  <a:srgbClr val="000000"/>
                </a:solidFill>
              </a:rPr>
              <a:t>What do they have in common?</a:t>
            </a:r>
          </a:p>
          <a:p>
            <a:endParaRPr lang="en-US" sz="2400" dirty="0"/>
          </a:p>
          <a:p>
            <a:pPr marL="0" indent="0">
              <a:buNone/>
            </a:pPr>
            <a:r>
              <a:rPr lang="en-US" sz="2400" dirty="0" err="1">
                <a:solidFill>
                  <a:srgbClr val="F16038"/>
                </a:solidFill>
              </a:rPr>
              <a:t>Estos</a:t>
            </a:r>
            <a:r>
              <a:rPr lang="en-US" sz="2400" dirty="0">
                <a:solidFill>
                  <a:srgbClr val="F16038"/>
                </a:solidFill>
              </a:rPr>
              <a:t> son </a:t>
            </a:r>
            <a:r>
              <a:rPr lang="en-US" sz="2400" dirty="0" err="1">
                <a:solidFill>
                  <a:srgbClr val="F16038"/>
                </a:solidFill>
              </a:rPr>
              <a:t>los</a:t>
            </a:r>
            <a:r>
              <a:rPr lang="en-US" sz="2400" dirty="0">
                <a:solidFill>
                  <a:srgbClr val="F16038"/>
                </a:solidFill>
              </a:rPr>
              <a:t> </a:t>
            </a:r>
            <a:r>
              <a:rPr lang="en-US" sz="2400" dirty="0" err="1">
                <a:solidFill>
                  <a:srgbClr val="F16038"/>
                </a:solidFill>
              </a:rPr>
              <a:t>materiales</a:t>
            </a:r>
            <a:r>
              <a:rPr lang="en-US" sz="2400" dirty="0">
                <a:solidFill>
                  <a:srgbClr val="F16038"/>
                </a:solidFill>
              </a:rPr>
              <a:t> que </a:t>
            </a:r>
            <a:r>
              <a:rPr lang="en-US" sz="2400" dirty="0" err="1">
                <a:solidFill>
                  <a:srgbClr val="F16038"/>
                </a:solidFill>
              </a:rPr>
              <a:t>usaremos</a:t>
            </a:r>
            <a:r>
              <a:rPr lang="en-US" sz="2400" dirty="0">
                <a:solidFill>
                  <a:srgbClr val="F16038"/>
                </a:solidFill>
              </a:rPr>
              <a:t>.</a:t>
            </a:r>
          </a:p>
          <a:p>
            <a:pPr marL="0" indent="0">
              <a:buNone/>
            </a:pPr>
            <a:r>
              <a:rPr lang="en-US" sz="2400" dirty="0">
                <a:solidFill>
                  <a:srgbClr val="F16038"/>
                </a:solidFill>
              </a:rPr>
              <a:t>¿</a:t>
            </a:r>
            <a:r>
              <a:rPr lang="en-US" sz="2400" dirty="0" err="1">
                <a:solidFill>
                  <a:srgbClr val="F16038"/>
                </a:solidFill>
              </a:rPr>
              <a:t>Puedes</a:t>
            </a:r>
            <a:r>
              <a:rPr lang="en-US" sz="2400" dirty="0">
                <a:solidFill>
                  <a:srgbClr val="F16038"/>
                </a:solidFill>
              </a:rPr>
              <a:t> </a:t>
            </a:r>
            <a:r>
              <a:rPr lang="en-US" sz="2400" dirty="0" err="1">
                <a:solidFill>
                  <a:srgbClr val="F16038"/>
                </a:solidFill>
              </a:rPr>
              <a:t>clasificarlos</a:t>
            </a:r>
            <a:r>
              <a:rPr lang="en-US" sz="2400" dirty="0">
                <a:solidFill>
                  <a:srgbClr val="F16038"/>
                </a:solidFill>
              </a:rPr>
              <a:t>?</a:t>
            </a:r>
          </a:p>
          <a:p>
            <a:pPr marL="0" indent="0">
              <a:buNone/>
            </a:pPr>
            <a:r>
              <a:rPr lang="en-US" sz="2400" dirty="0">
                <a:solidFill>
                  <a:srgbClr val="F16038"/>
                </a:solidFill>
              </a:rPr>
              <a:t>¿</a:t>
            </a:r>
            <a:r>
              <a:rPr lang="en-US" sz="2400" dirty="0" err="1">
                <a:solidFill>
                  <a:srgbClr val="F16038"/>
                </a:solidFill>
              </a:rPr>
              <a:t>Qué</a:t>
            </a:r>
            <a:r>
              <a:rPr lang="en-US" sz="2400" dirty="0">
                <a:solidFill>
                  <a:srgbClr val="F16038"/>
                </a:solidFill>
              </a:rPr>
              <a:t> </a:t>
            </a:r>
            <a:r>
              <a:rPr lang="en-US" sz="2400" dirty="0" err="1">
                <a:solidFill>
                  <a:srgbClr val="F16038"/>
                </a:solidFill>
              </a:rPr>
              <a:t>tienen</a:t>
            </a:r>
            <a:r>
              <a:rPr lang="en-US" sz="2400" dirty="0">
                <a:solidFill>
                  <a:srgbClr val="F16038"/>
                </a:solidFill>
              </a:rPr>
              <a:t> </a:t>
            </a:r>
            <a:r>
              <a:rPr lang="en-US" sz="2400" dirty="0" err="1">
                <a:solidFill>
                  <a:srgbClr val="F16038"/>
                </a:solidFill>
              </a:rPr>
              <a:t>en</a:t>
            </a:r>
            <a:r>
              <a:rPr lang="en-US" sz="2400" dirty="0">
                <a:solidFill>
                  <a:srgbClr val="F16038"/>
                </a:solidFill>
              </a:rPr>
              <a:t> </a:t>
            </a:r>
            <a:r>
              <a:rPr lang="en-US" sz="2400" dirty="0" err="1">
                <a:solidFill>
                  <a:srgbClr val="F16038"/>
                </a:solidFill>
              </a:rPr>
              <a:t>común</a:t>
            </a:r>
            <a:r>
              <a:rPr lang="en-US" sz="2400" dirty="0">
                <a:solidFill>
                  <a:srgbClr val="F16038"/>
                </a:solidFill>
              </a:rPr>
              <a:t>?</a:t>
            </a:r>
          </a:p>
          <a:p>
            <a:endParaRPr lang="en-US" dirty="0"/>
          </a:p>
        </p:txBody>
      </p:sp>
    </p:spTree>
    <p:extLst>
      <p:ext uri="{BB962C8B-B14F-4D97-AF65-F5344CB8AC3E}">
        <p14:creationId xmlns:p14="http://schemas.microsoft.com/office/powerpoint/2010/main" val="2465804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ine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Imagine Materials</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
        <p:nvSpPr>
          <p:cNvPr id="5" name="Freeform: Shape 5">
            <a:extLst>
              <a:ext uri="{FF2B5EF4-FFF2-40B4-BE49-F238E27FC236}">
                <a16:creationId xmlns:a16="http://schemas.microsoft.com/office/drawing/2014/main" id="{2BC96548-77F3-9935-4210-11B7968AE9DD}"/>
              </a:ext>
            </a:extLst>
          </p:cNvPr>
          <p:cNvSpPr/>
          <p:nvPr userDrawn="1"/>
        </p:nvSpPr>
        <p:spPr>
          <a:xfrm>
            <a:off x="381226" y="55807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Imagine (</a:t>
            </a:r>
            <a:r>
              <a:rPr lang="es-ES" sz="1100" b="1" kern="1200" dirty="0">
                <a:latin typeface="+mj-lt"/>
              </a:rPr>
              <a:t>Imaginar)</a:t>
            </a:r>
            <a:endParaRPr lang="en-US" sz="1100" b="1" kern="1200" dirty="0">
              <a:solidFill>
                <a:sysClr val="window" lastClr="FFFFFF"/>
              </a:solidFill>
              <a:latin typeface="+mj-lt"/>
              <a:ea typeface="+mn-ea"/>
              <a:cs typeface="+mn-cs"/>
            </a:endParaRPr>
          </a:p>
        </p:txBody>
      </p:sp>
      <p:sp>
        <p:nvSpPr>
          <p:cNvPr id="6" name="Freeform: Shape 7">
            <a:extLst>
              <a:ext uri="{FF2B5EF4-FFF2-40B4-BE49-F238E27FC236}">
                <a16:creationId xmlns:a16="http://schemas.microsoft.com/office/drawing/2014/main" id="{10CDAD76-8334-09D2-CABF-391B5BD1394D}"/>
              </a:ext>
            </a:extLst>
          </p:cNvPr>
          <p:cNvSpPr/>
          <p:nvPr userDrawn="1"/>
        </p:nvSpPr>
        <p:spPr>
          <a:xfrm>
            <a:off x="1285832" y="5580760"/>
            <a:ext cx="5413679" cy="840002"/>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Explore the materials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Explorar los materiales)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chemeClr val="accent2"/>
                </a:solidFill>
                <a:latin typeface="Arial" panose="020B0604020202020204" pitchFamily="34" charset="0"/>
                <a:ea typeface="+mn-ea"/>
                <a:cs typeface="Arial" panose="020B0604020202020204" pitchFamily="34" charset="0"/>
              </a:rPr>
              <a:t>(Tormenta de ideas)</a:t>
            </a:r>
          </a:p>
        </p:txBody>
      </p:sp>
    </p:spTree>
    <p:extLst>
      <p:ext uri="{BB962C8B-B14F-4D97-AF65-F5344CB8AC3E}">
        <p14:creationId xmlns:p14="http://schemas.microsoft.com/office/powerpoint/2010/main" val="227306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lan Slides">
    <p:spTree>
      <p:nvGrpSpPr>
        <p:cNvPr id="1" name=""/>
        <p:cNvGrpSpPr/>
        <p:nvPr/>
      </p:nvGrpSpPr>
      <p:grpSpPr>
        <a:xfrm>
          <a:off x="0" y="0"/>
          <a:ext cx="0" cy="0"/>
          <a:chOff x="0" y="0"/>
          <a:chExt cx="0" cy="0"/>
        </a:xfrm>
      </p:grpSpPr>
      <p:sp>
        <p:nvSpPr>
          <p:cNvPr id="5" name="Freeform: Shape 8">
            <a:extLst>
              <a:ext uri="{FF2B5EF4-FFF2-40B4-BE49-F238E27FC236}">
                <a16:creationId xmlns:a16="http://schemas.microsoft.com/office/drawing/2014/main" id="{8F731493-7631-B7D4-D5D2-4C3D43E26A5A}"/>
              </a:ext>
            </a:extLst>
          </p:cNvPr>
          <p:cNvSpPr/>
          <p:nvPr userDrawn="1"/>
        </p:nvSpPr>
        <p:spPr>
          <a:xfrm>
            <a:off x="381226" y="55795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4D9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Plan</a:t>
            </a:r>
          </a:p>
        </p:txBody>
      </p:sp>
      <p:sp>
        <p:nvSpPr>
          <p:cNvPr id="6" name="Freeform: Shape 9">
            <a:extLst>
              <a:ext uri="{FF2B5EF4-FFF2-40B4-BE49-F238E27FC236}">
                <a16:creationId xmlns:a16="http://schemas.microsoft.com/office/drawing/2014/main" id="{9616F982-10CC-8552-7E70-9B46F888B4FC}"/>
              </a:ext>
            </a:extLst>
          </p:cNvPr>
          <p:cNvSpPr/>
          <p:nvPr userDrawn="1"/>
        </p:nvSpPr>
        <p:spPr>
          <a:xfrm>
            <a:off x="1285833" y="5578358"/>
            <a:ext cx="5413678" cy="842404"/>
          </a:xfrm>
          <a:custGeom>
            <a:avLst/>
            <a:gdLst>
              <a:gd name="connsiteX0" fmla="*/ 130038 w 780214"/>
              <a:gd name="connsiteY0" fmla="*/ 0 h 5014022"/>
              <a:gd name="connsiteX1" fmla="*/ 650176 w 780214"/>
              <a:gd name="connsiteY1" fmla="*/ 0 h 5014022"/>
              <a:gd name="connsiteX2" fmla="*/ 780214 w 780214"/>
              <a:gd name="connsiteY2" fmla="*/ 130038 h 5014022"/>
              <a:gd name="connsiteX3" fmla="*/ 780214 w 780214"/>
              <a:gd name="connsiteY3" fmla="*/ 5014022 h 5014022"/>
              <a:gd name="connsiteX4" fmla="*/ 780214 w 780214"/>
              <a:gd name="connsiteY4" fmla="*/ 5014022 h 5014022"/>
              <a:gd name="connsiteX5" fmla="*/ 0 w 780214"/>
              <a:gd name="connsiteY5" fmla="*/ 5014022 h 5014022"/>
              <a:gd name="connsiteX6" fmla="*/ 0 w 780214"/>
              <a:gd name="connsiteY6" fmla="*/ 5014022 h 5014022"/>
              <a:gd name="connsiteX7" fmla="*/ 0 w 780214"/>
              <a:gd name="connsiteY7" fmla="*/ 130038 h 5014022"/>
              <a:gd name="connsiteX8" fmla="*/ 130038 w 780214"/>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214" h="5014022">
                <a:moveTo>
                  <a:pt x="780214" y="835687"/>
                </a:moveTo>
                <a:lnTo>
                  <a:pt x="780214" y="4178335"/>
                </a:lnTo>
                <a:cubicBezTo>
                  <a:pt x="780214" y="4639870"/>
                  <a:pt x="771155" y="5014019"/>
                  <a:pt x="759979" y="5014019"/>
                </a:cubicBezTo>
                <a:lnTo>
                  <a:pt x="0" y="5014019"/>
                </a:lnTo>
                <a:lnTo>
                  <a:pt x="0" y="5014019"/>
                </a:lnTo>
                <a:lnTo>
                  <a:pt x="0" y="3"/>
                </a:lnTo>
                <a:lnTo>
                  <a:pt x="0" y="3"/>
                </a:lnTo>
                <a:lnTo>
                  <a:pt x="759979" y="3"/>
                </a:lnTo>
                <a:cubicBezTo>
                  <a:pt x="771155" y="3"/>
                  <a:pt x="780214" y="374152"/>
                  <a:pt x="780214" y="835687"/>
                </a:cubicBezTo>
                <a:close/>
              </a:path>
            </a:pathLst>
          </a:custGeom>
          <a:noFill/>
          <a:ln w="12700" cap="flat" cmpd="sng" algn="ctr">
            <a:solidFill>
              <a:srgbClr val="824D94"/>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9569" tIns="46977" rIns="46976" bIns="46978" numCol="1" spcCol="1270" anchor="ctr" anchorCtr="0">
            <a:noAutofit/>
          </a:bodyPr>
          <a:lstStyle/>
          <a:p>
            <a:pPr marL="114300" lvl="1" indent="-114300" algn="l" defTabSz="622300">
              <a:lnSpc>
                <a:spcPct val="90000"/>
              </a:lnSpc>
              <a:spcBef>
                <a:spcPct val="0"/>
              </a:spcBef>
              <a:spcAft>
                <a:spcPct val="15000"/>
              </a:spcAft>
              <a:buNone/>
            </a:pP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Create a plan individually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Crear</a:t>
            </a:r>
            <a:r>
              <a:rPr lang="en-US" sz="1400" kern="1200" dirty="0">
                <a:solidFill>
                  <a:schemeClr val="accent2"/>
                </a:solidFill>
                <a:latin typeface="Arial" panose="020B0604020202020204" pitchFamily="34" charset="0"/>
                <a:ea typeface="+mn-ea"/>
                <a:cs typeface="Arial" panose="020B0604020202020204" pitchFamily="34" charset="0"/>
              </a:rPr>
              <a:t> un plan </a:t>
            </a:r>
            <a:r>
              <a:rPr lang="en-US" sz="1400" kern="1200" dirty="0" err="1">
                <a:solidFill>
                  <a:schemeClr val="accent2"/>
                </a:solidFill>
                <a:latin typeface="Arial" panose="020B0604020202020204" pitchFamily="34" charset="0"/>
                <a:ea typeface="+mn-ea"/>
                <a:cs typeface="Arial" panose="020B0604020202020204" pitchFamily="34" charset="0"/>
              </a:rPr>
              <a:t>indivudualmente</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Select a group idea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Seleccione</a:t>
            </a:r>
            <a:r>
              <a:rPr lang="en-US" sz="1400" kern="1200" dirty="0">
                <a:solidFill>
                  <a:schemeClr val="accent2"/>
                </a:solidFill>
                <a:latin typeface="Arial" panose="020B0604020202020204" pitchFamily="34" charset="0"/>
                <a:ea typeface="+mn-ea"/>
                <a:cs typeface="Arial" panose="020B0604020202020204" pitchFamily="34" charset="0"/>
              </a:rPr>
              <a:t> </a:t>
            </a:r>
            <a:r>
              <a:rPr lang="en-US" sz="1400" kern="1200" dirty="0" err="1">
                <a:solidFill>
                  <a:schemeClr val="accent2"/>
                </a:solidFill>
                <a:latin typeface="Arial" panose="020B0604020202020204" pitchFamily="34" charset="0"/>
                <a:ea typeface="+mn-ea"/>
                <a:cs typeface="Arial" panose="020B0604020202020204" pitchFamily="34" charset="0"/>
              </a:rPr>
              <a:t>una</a:t>
            </a:r>
            <a:r>
              <a:rPr lang="en-US" sz="1400" kern="1200" dirty="0">
                <a:solidFill>
                  <a:schemeClr val="accent2"/>
                </a:solidFill>
                <a:latin typeface="Arial" panose="020B0604020202020204" pitchFamily="34" charset="0"/>
                <a:ea typeface="+mn-ea"/>
                <a:cs typeface="Arial" panose="020B0604020202020204" pitchFamily="34" charset="0"/>
              </a:rPr>
              <a:t> idea de </a:t>
            </a:r>
            <a:r>
              <a:rPr lang="en-US" sz="1400" kern="1200" dirty="0" err="1">
                <a:solidFill>
                  <a:schemeClr val="accent2"/>
                </a:solidFill>
                <a:latin typeface="Arial" panose="020B0604020202020204" pitchFamily="34" charset="0"/>
                <a:ea typeface="+mn-ea"/>
                <a:cs typeface="Arial" panose="020B0604020202020204" pitchFamily="34" charset="0"/>
              </a:rPr>
              <a:t>grupo</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Gather materials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Reunir</a:t>
            </a:r>
            <a:r>
              <a:rPr lang="en-US" sz="1400" kern="1200" dirty="0">
                <a:solidFill>
                  <a:schemeClr val="accent2"/>
                </a:solidFill>
                <a:latin typeface="Arial" panose="020B0604020202020204" pitchFamily="34" charset="0"/>
                <a:ea typeface="+mn-ea"/>
                <a:cs typeface="Arial" panose="020B0604020202020204" pitchFamily="34" charset="0"/>
              </a:rPr>
              <a:t> </a:t>
            </a:r>
            <a:r>
              <a:rPr lang="en-US" sz="1400" kern="1200" dirty="0" err="1">
                <a:solidFill>
                  <a:schemeClr val="accent2"/>
                </a:solidFill>
                <a:latin typeface="Arial" panose="020B0604020202020204" pitchFamily="34" charset="0"/>
                <a:ea typeface="+mn-ea"/>
                <a:cs typeface="Arial" panose="020B0604020202020204" pitchFamily="34" charset="0"/>
              </a:rPr>
              <a:t>materiales</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endParaRPr lang="en-US" sz="1400" kern="1200" dirty="0">
              <a:solidFill>
                <a:sysClr val="windowText" lastClr="000000">
                  <a:hueOff val="0"/>
                  <a:satOff val="0"/>
                  <a:lumOff val="0"/>
                  <a:alphaOff val="0"/>
                </a:sysClr>
              </a:solidFill>
              <a:latin typeface="Calibri" panose="020F0502020204030204"/>
              <a:ea typeface="+mn-ea"/>
              <a:cs typeface="+mn-cs"/>
            </a:endParaRPr>
          </a:p>
        </p:txBody>
      </p:sp>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Plan</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Tree>
    <p:extLst>
      <p:ext uri="{BB962C8B-B14F-4D97-AF65-F5344CB8AC3E}">
        <p14:creationId xmlns:p14="http://schemas.microsoft.com/office/powerpoint/2010/main" val="2899538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4D1FC8-5FF1-164B-ABEC-3BA260518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C81327-3D02-0D47-BF73-85F807657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0CDFF-A807-724A-9A89-B237986D05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D3E9E-C950-9A49-976D-09A6162D2AA6}" type="datetimeFigureOut">
              <a:rPr lang="en-US" smtClean="0"/>
              <a:t>6/20/24</a:t>
            </a:fld>
            <a:endParaRPr lang="en-US"/>
          </a:p>
        </p:txBody>
      </p:sp>
      <p:sp>
        <p:nvSpPr>
          <p:cNvPr id="5" name="Footer Placeholder 4">
            <a:extLst>
              <a:ext uri="{FF2B5EF4-FFF2-40B4-BE49-F238E27FC236}">
                <a16:creationId xmlns:a16="http://schemas.microsoft.com/office/drawing/2014/main" id="{F5703181-8660-0A4D-BDB8-6C9893454D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02CCD3-77B3-3A45-B16F-4D6DB038E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CC3E8-C900-4D4B-B552-03ABD336CEDA}" type="slidenum">
              <a:rPr lang="en-US" smtClean="0"/>
              <a:t>‹#›</a:t>
            </a:fld>
            <a:endParaRPr lang="en-US"/>
          </a:p>
        </p:txBody>
      </p:sp>
    </p:spTree>
    <p:extLst>
      <p:ext uri="{BB962C8B-B14F-4D97-AF65-F5344CB8AC3E}">
        <p14:creationId xmlns:p14="http://schemas.microsoft.com/office/powerpoint/2010/main" val="1056230277"/>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4D1FC8-5FF1-164B-ABEC-3BA260518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C81327-3D02-0D47-BF73-85F807657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0CDFF-A807-724A-9A89-B237986D05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D3E9E-C950-9A49-976D-09A6162D2AA6}" type="datetimeFigureOut">
              <a:rPr lang="en-US" smtClean="0"/>
              <a:t>6/20/24</a:t>
            </a:fld>
            <a:endParaRPr lang="en-US"/>
          </a:p>
        </p:txBody>
      </p:sp>
      <p:sp>
        <p:nvSpPr>
          <p:cNvPr id="5" name="Footer Placeholder 4">
            <a:extLst>
              <a:ext uri="{FF2B5EF4-FFF2-40B4-BE49-F238E27FC236}">
                <a16:creationId xmlns:a16="http://schemas.microsoft.com/office/drawing/2014/main" id="{F5703181-8660-0A4D-BDB8-6C9893454D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02CCD3-77B3-3A45-B16F-4D6DB038E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CC3E8-C900-4D4B-B552-03ABD336CEDA}" type="slidenum">
              <a:rPr lang="en-US" smtClean="0"/>
              <a:t>‹#›</a:t>
            </a:fld>
            <a:endParaRPr lang="en-US"/>
          </a:p>
        </p:txBody>
      </p:sp>
    </p:spTree>
    <p:extLst>
      <p:ext uri="{BB962C8B-B14F-4D97-AF65-F5344CB8AC3E}">
        <p14:creationId xmlns:p14="http://schemas.microsoft.com/office/powerpoint/2010/main" val="154926462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s://america-xix.ru/great-migration/louisiana.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hyperlink" Target="http://www.flickr.com/photos/21953562@N07/7806036792/" TargetMode="External"/><Relationship Id="rId13" Type="http://schemas.openxmlformats.org/officeDocument/2006/relationships/image" Target="../media/image9.jpeg"/><Relationship Id="rId18" Type="http://schemas.openxmlformats.org/officeDocument/2006/relationships/hyperlink" Target="https://www.pexels.com/photo/suspension-bridge-3212335/" TargetMode="External"/><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hyperlink" Target="https://creativecommons.org/licenses/by-sa/3.0/" TargetMode="External"/><Relationship Id="rId17" Type="http://schemas.openxmlformats.org/officeDocument/2006/relationships/image" Target="../media/image11.jpeg"/><Relationship Id="rId2" Type="http://schemas.openxmlformats.org/officeDocument/2006/relationships/notesSlide" Target="../notesSlides/notesSlide3.xml"/><Relationship Id="rId16" Type="http://schemas.openxmlformats.org/officeDocument/2006/relationships/hyperlink" Target="https://pxhere.com/en/photo/986765" TargetMode="External"/><Relationship Id="rId1" Type="http://schemas.openxmlformats.org/officeDocument/2006/relationships/slideLayout" Target="../slideLayouts/slideLayout4.xml"/><Relationship Id="rId6" Type="http://schemas.openxmlformats.org/officeDocument/2006/relationships/hyperlink" Target="https://pxhere.com/fr/photo/554048" TargetMode="External"/><Relationship Id="rId11" Type="http://schemas.openxmlformats.org/officeDocument/2006/relationships/hyperlink" Target="http://worldbuilding.stackexchange.com/questions/57819/suspension-vs-cantilever-which-bridge-will-stand-strong" TargetMode="External"/><Relationship Id="rId5" Type="http://schemas.openxmlformats.org/officeDocument/2006/relationships/image" Target="../media/image6.jpeg"/><Relationship Id="rId15" Type="http://schemas.openxmlformats.org/officeDocument/2006/relationships/image" Target="../media/image10.jpeg"/><Relationship Id="rId10" Type="http://schemas.openxmlformats.org/officeDocument/2006/relationships/image" Target="../media/image8.jpeg"/><Relationship Id="rId4" Type="http://schemas.openxmlformats.org/officeDocument/2006/relationships/hyperlink" Target="https://pxhere.com/cs/photo/1498359" TargetMode="External"/><Relationship Id="rId9" Type="http://schemas.openxmlformats.org/officeDocument/2006/relationships/hyperlink" Target="https://creativecommons.org/licenses/by-nc/3.0/" TargetMode="External"/><Relationship Id="rId14" Type="http://schemas.openxmlformats.org/officeDocument/2006/relationships/hyperlink" Target="https://www.publicdomainpictures.net/en/view-image.php?image=27190&amp;picture=arch-bridg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13.jpeg"/><Relationship Id="rId7" Type="http://schemas.openxmlformats.org/officeDocument/2006/relationships/hyperlink" Target="https://fisicaparatusconstrucciones.blogspot.co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hyperlink" Target="https://creativecommons.org/licenses/by-sa/3.0/" TargetMode="External"/><Relationship Id="rId4" Type="http://schemas.openxmlformats.org/officeDocument/2006/relationships/hyperlink" Target="https://en.wikipedia.org/wiki/Civil_engineer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creativecommons.org/licenses/by-nc-nd/3.0/"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flickr.com/photos/7763892@N07/5255568724" TargetMode="External"/><Relationship Id="rId5" Type="http://schemas.openxmlformats.org/officeDocument/2006/relationships/image" Target="../media/image16.jpeg"/><Relationship Id="rId4" Type="http://schemas.openxmlformats.org/officeDocument/2006/relationships/hyperlink" Target="https://pixabay.com/en/engineering-mechanical-thickness-1064005/"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7.jpeg"/><Relationship Id="rId7" Type="http://schemas.openxmlformats.org/officeDocument/2006/relationships/hyperlink" Target="https://creativecommons.org/licenses/by/3.0/"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overbr.com.br/negocios/cresce-o-numero-de-empresas-que-relatam-inventario-de-gases-de-efeito-estufa" TargetMode="External"/><Relationship Id="rId5" Type="http://schemas.openxmlformats.org/officeDocument/2006/relationships/image" Target="../media/image18.jpeg"/><Relationship Id="rId10" Type="http://schemas.openxmlformats.org/officeDocument/2006/relationships/hyperlink" Target="https://creativecommons.org/licenses/by-sa/3.0/" TargetMode="External"/><Relationship Id="rId4" Type="http://schemas.openxmlformats.org/officeDocument/2006/relationships/hyperlink" Target="https://www.mynextmove.org/profile/summary/19-4041.01" TargetMode="External"/><Relationship Id="rId9" Type="http://schemas.openxmlformats.org/officeDocument/2006/relationships/hyperlink" Target="https://en.wikiversity.org/wiki/Portal:Geotechnical_engineer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70469-21B6-DBF7-BD7E-520A02BC54F1}"/>
              </a:ext>
            </a:extLst>
          </p:cNvPr>
          <p:cNvSpPr>
            <a:spLocks noGrp="1"/>
          </p:cNvSpPr>
          <p:nvPr>
            <p:ph type="ctrTitle"/>
          </p:nvPr>
        </p:nvSpPr>
        <p:spPr/>
        <p:txBody>
          <a:bodyPr/>
          <a:lstStyle/>
          <a:p>
            <a:r>
              <a:rPr lang="en-US" b="1" dirty="0">
                <a:solidFill>
                  <a:srgbClr val="000000"/>
                </a:solidFill>
              </a:rPr>
              <a:t>River Crossing</a:t>
            </a:r>
          </a:p>
        </p:txBody>
      </p:sp>
    </p:spTree>
    <p:extLst>
      <p:ext uri="{BB962C8B-B14F-4D97-AF65-F5344CB8AC3E}">
        <p14:creationId xmlns:p14="http://schemas.microsoft.com/office/powerpoint/2010/main" val="40869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66A7E-C626-E44B-A662-2D5F6AF635C5}"/>
              </a:ext>
            </a:extLst>
          </p:cNvPr>
          <p:cNvSpPr>
            <a:spLocks noGrp="1"/>
          </p:cNvSpPr>
          <p:nvPr>
            <p:ph type="title"/>
          </p:nvPr>
        </p:nvSpPr>
        <p:spPr/>
        <p:txBody>
          <a:bodyPr/>
          <a:lstStyle/>
          <a:p>
            <a:r>
              <a:rPr lang="en-US" dirty="0"/>
              <a:t>Engineering Design Process </a:t>
            </a:r>
            <a:br>
              <a:rPr lang="en-US" dirty="0"/>
            </a:br>
            <a:r>
              <a:rPr lang="en-US" dirty="0">
                <a:solidFill>
                  <a:schemeClr val="accent2"/>
                </a:solidFill>
              </a:rPr>
              <a:t>(</a:t>
            </a:r>
            <a:r>
              <a:rPr lang="en-US" dirty="0" err="1">
                <a:solidFill>
                  <a:schemeClr val="accent2"/>
                </a:solidFill>
              </a:rPr>
              <a:t>Proceso</a:t>
            </a:r>
            <a:r>
              <a:rPr lang="en-US" dirty="0">
                <a:solidFill>
                  <a:schemeClr val="accent2"/>
                </a:solidFill>
              </a:rPr>
              <a:t> de </a:t>
            </a:r>
            <a:r>
              <a:rPr lang="en-US" dirty="0" err="1">
                <a:solidFill>
                  <a:schemeClr val="accent2"/>
                </a:solidFill>
              </a:rPr>
              <a:t>Diseño</a:t>
            </a:r>
            <a:r>
              <a:rPr lang="en-US" dirty="0">
                <a:solidFill>
                  <a:schemeClr val="accent2"/>
                </a:solidFill>
              </a:rPr>
              <a:t> de </a:t>
            </a:r>
            <a:r>
              <a:rPr lang="en-US" dirty="0" err="1">
                <a:solidFill>
                  <a:schemeClr val="accent2"/>
                </a:solidFill>
              </a:rPr>
              <a:t>Ingeniería</a:t>
            </a:r>
            <a:r>
              <a:rPr lang="en-US" dirty="0">
                <a:solidFill>
                  <a:schemeClr val="accent2"/>
                </a:solidFill>
              </a:rPr>
              <a:t>)</a:t>
            </a:r>
          </a:p>
        </p:txBody>
      </p:sp>
    </p:spTree>
    <p:extLst>
      <p:ext uri="{BB962C8B-B14F-4D97-AF65-F5344CB8AC3E}">
        <p14:creationId xmlns:p14="http://schemas.microsoft.com/office/powerpoint/2010/main" val="3958940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5299-158B-4F06-A8F9-F440A94F39EE}"/>
              </a:ext>
            </a:extLst>
          </p:cNvPr>
          <p:cNvSpPr>
            <a:spLocks noGrp="1"/>
          </p:cNvSpPr>
          <p:nvPr>
            <p:ph type="title"/>
          </p:nvPr>
        </p:nvSpPr>
        <p:spPr/>
        <p:txBody>
          <a:bodyPr/>
          <a:lstStyle/>
          <a:p>
            <a:r>
              <a:rPr lang="en-US"/>
              <a:t>Problem</a:t>
            </a:r>
          </a:p>
        </p:txBody>
      </p:sp>
      <p:sp>
        <p:nvSpPr>
          <p:cNvPr id="3" name="Content Placeholder 2">
            <a:extLst>
              <a:ext uri="{FF2B5EF4-FFF2-40B4-BE49-F238E27FC236}">
                <a16:creationId xmlns:a16="http://schemas.microsoft.com/office/drawing/2014/main" id="{2130B1DA-31C4-4259-ADF7-F5A07EF74901}"/>
              </a:ext>
            </a:extLst>
          </p:cNvPr>
          <p:cNvSpPr>
            <a:spLocks noGrp="1"/>
          </p:cNvSpPr>
          <p:nvPr>
            <p:ph idx="4294967295"/>
          </p:nvPr>
        </p:nvSpPr>
        <p:spPr/>
        <p:txBody>
          <a:bodyPr vert="horz" lIns="91440" tIns="45720" rIns="91440" bIns="45720" rtlCol="0" anchor="t">
            <a:normAutofit/>
          </a:bodyPr>
          <a:lstStyle/>
          <a:p>
            <a:r>
              <a:rPr lang="en-US" b="1" dirty="0">
                <a:solidFill>
                  <a:srgbClr val="000000"/>
                </a:solidFill>
                <a:latin typeface="Arial"/>
                <a:cs typeface="Arial"/>
              </a:rPr>
              <a:t>In search of new beginnings, the Jacksons are on a journey traveling to West Texas. However, they have come across a river that is too deep to cross with their wagon alone. The Jacksons must figure out how to get across the river to continue their journey.</a:t>
            </a:r>
          </a:p>
          <a:p>
            <a:endParaRPr lang="en-US" b="1" dirty="0">
              <a:solidFill>
                <a:srgbClr val="000000"/>
              </a:solidFill>
              <a:latin typeface="Arial"/>
              <a:cs typeface="Arial"/>
            </a:endParaRPr>
          </a:p>
          <a:p>
            <a:r>
              <a:rPr lang="en-US" dirty="0">
                <a:solidFill>
                  <a:srgbClr val="000000"/>
                </a:solidFill>
                <a:latin typeface="Arial"/>
                <a:cs typeface="Arial"/>
              </a:rPr>
              <a:t>Today, you will put on your engineering hat to help the Jacksons build a bridge that can safely deliver travelers across the river. </a:t>
            </a: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463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5299-158B-4F06-A8F9-F440A94F39EE}"/>
              </a:ext>
            </a:extLst>
          </p:cNvPr>
          <p:cNvSpPr>
            <a:spLocks noGrp="1"/>
          </p:cNvSpPr>
          <p:nvPr>
            <p:ph type="title"/>
          </p:nvPr>
        </p:nvSpPr>
        <p:spPr/>
        <p:txBody>
          <a:bodyPr/>
          <a:lstStyle/>
          <a:p>
            <a:r>
              <a:rPr lang="en-US" err="1">
                <a:solidFill>
                  <a:srgbClr val="F16038"/>
                </a:solidFill>
              </a:rPr>
              <a:t>Problema</a:t>
            </a:r>
            <a:endParaRPr lang="en-US"/>
          </a:p>
        </p:txBody>
      </p:sp>
      <p:sp>
        <p:nvSpPr>
          <p:cNvPr id="3" name="Content Placeholder 2">
            <a:extLst>
              <a:ext uri="{FF2B5EF4-FFF2-40B4-BE49-F238E27FC236}">
                <a16:creationId xmlns:a16="http://schemas.microsoft.com/office/drawing/2014/main" id="{2130B1DA-31C4-4259-ADF7-F5A07EF74901}"/>
              </a:ext>
            </a:extLst>
          </p:cNvPr>
          <p:cNvSpPr>
            <a:spLocks noGrp="1"/>
          </p:cNvSpPr>
          <p:nvPr>
            <p:ph idx="4294967295"/>
          </p:nvPr>
        </p:nvSpPr>
        <p:spPr/>
        <p:txBody>
          <a:bodyPr vert="horz" lIns="91440" tIns="45720" rIns="91440" bIns="45720" rtlCol="0" anchor="t">
            <a:normAutofit/>
          </a:bodyPr>
          <a:lstStyle/>
          <a:p>
            <a:r>
              <a:rPr lang="es-ES" sz="2400" b="1" dirty="0">
                <a:solidFill>
                  <a:srgbClr val="F16038"/>
                </a:solidFill>
                <a:latin typeface="Arial" panose="020B0604020202020204" pitchFamily="34" charset="0"/>
                <a:cs typeface="Arial" panose="020B0604020202020204" pitchFamily="34" charset="0"/>
              </a:rPr>
              <a:t>En busca de nuevos comienzos, los Jackson están en un viaje al oeste de Texas. Sin embargo, se han encontrado con un río que es demasiado profundo para cruzarlo solo con su carreta. Los Jackson deben descubrir cómo cruzar el río para continuar su viaje.</a:t>
            </a:r>
          </a:p>
          <a:p>
            <a:endParaRPr lang="es-ES" sz="2400" b="1" dirty="0">
              <a:solidFill>
                <a:srgbClr val="F16038"/>
              </a:solidFill>
              <a:latin typeface="Arial" panose="020B0604020202020204" pitchFamily="34" charset="0"/>
              <a:cs typeface="Arial" panose="020B0604020202020204" pitchFamily="34" charset="0"/>
            </a:endParaRPr>
          </a:p>
          <a:p>
            <a:r>
              <a:rPr lang="es-ES" sz="2400" dirty="0">
                <a:solidFill>
                  <a:srgbClr val="F16038"/>
                </a:solidFill>
                <a:latin typeface="Arial" panose="020B0604020202020204" pitchFamily="34" charset="0"/>
                <a:cs typeface="Arial" panose="020B0604020202020204" pitchFamily="34" charset="0"/>
              </a:rPr>
              <a:t>Hoy, te pondrás tu sombrero de ingeniero para ayudar a los Jackson a construir un puente que pueda llevar a los viajeros a través del río de manera segura.</a:t>
            </a:r>
            <a:endParaRPr lang="en-US" sz="2400" dirty="0">
              <a:solidFill>
                <a:srgbClr val="F160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710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4759-1D77-47FB-BD5E-FF24C45B64B3}"/>
              </a:ext>
            </a:extLst>
          </p:cNvPr>
          <p:cNvSpPr>
            <a:spLocks noGrp="1"/>
          </p:cNvSpPr>
          <p:nvPr>
            <p:ph type="title"/>
          </p:nvPr>
        </p:nvSpPr>
        <p:spPr/>
        <p:txBody>
          <a:bodyPr/>
          <a:lstStyle/>
          <a:p>
            <a:r>
              <a:rPr lang="en-US" dirty="0"/>
              <a:t>Criteria: (Desired Outcomes)</a:t>
            </a:r>
            <a:br>
              <a:rPr lang="en-US" dirty="0"/>
            </a:br>
            <a:r>
              <a:rPr lang="en-US" dirty="0">
                <a:solidFill>
                  <a:schemeClr val="accent2"/>
                </a:solidFill>
              </a:rPr>
              <a:t>(</a:t>
            </a:r>
            <a:r>
              <a:rPr lang="en-US" dirty="0" err="1">
                <a:solidFill>
                  <a:schemeClr val="accent2"/>
                </a:solidFill>
              </a:rPr>
              <a:t>Criterios</a:t>
            </a:r>
            <a:r>
              <a:rPr lang="en-US" dirty="0">
                <a:solidFill>
                  <a:schemeClr val="accent2"/>
                </a:solidFill>
              </a:rPr>
              <a:t>: (</a:t>
            </a:r>
            <a:r>
              <a:rPr lang="en-US" dirty="0" err="1">
                <a:solidFill>
                  <a:schemeClr val="accent2"/>
                </a:solidFill>
              </a:rPr>
              <a:t>Resultados</a:t>
            </a:r>
            <a:r>
              <a:rPr lang="en-US" dirty="0">
                <a:solidFill>
                  <a:schemeClr val="accent2"/>
                </a:solidFill>
              </a:rPr>
              <a:t> </a:t>
            </a:r>
            <a:r>
              <a:rPr lang="en-US" dirty="0" err="1">
                <a:solidFill>
                  <a:schemeClr val="accent2"/>
                </a:solidFill>
              </a:rPr>
              <a:t>Deseados</a:t>
            </a:r>
            <a:r>
              <a:rPr lang="en-US" dirty="0">
                <a:solidFill>
                  <a:schemeClr val="accent2"/>
                </a:solidFill>
              </a:rPr>
              <a:t>))</a:t>
            </a:r>
            <a:endParaRPr lang="en-US" dirty="0"/>
          </a:p>
        </p:txBody>
      </p:sp>
      <p:sp>
        <p:nvSpPr>
          <p:cNvPr id="3" name="Content Placeholder 2">
            <a:extLst>
              <a:ext uri="{FF2B5EF4-FFF2-40B4-BE49-F238E27FC236}">
                <a16:creationId xmlns:a16="http://schemas.microsoft.com/office/drawing/2014/main" id="{E33EFE03-A615-4D4A-AF1D-3F4DB9E75F6B}"/>
              </a:ext>
            </a:extLst>
          </p:cNvPr>
          <p:cNvSpPr>
            <a:spLocks noGrp="1"/>
          </p:cNvSpPr>
          <p:nvPr>
            <p:ph idx="4294967295"/>
          </p:nvPr>
        </p:nvSpPr>
        <p:spPr/>
        <p:txBody>
          <a:bodyPr vert="horz" lIns="91440" tIns="45720" rIns="91440" bIns="45720" numCol="2" rtlCol="0" anchor="t">
            <a:normAutofit fontScale="92500" lnSpcReduction="20000"/>
          </a:bodyPr>
          <a:lstStyle/>
          <a:p>
            <a:pPr>
              <a:lnSpc>
                <a:spcPct val="110000"/>
              </a:lnSpc>
              <a:spcBef>
                <a:spcPts val="500"/>
              </a:spcBef>
            </a:pPr>
            <a:r>
              <a:rPr lang="en-US" sz="2100" b="1" dirty="0">
                <a:solidFill>
                  <a:srgbClr val="000000"/>
                </a:solidFill>
              </a:rPr>
              <a:t>A successful bridge design should include the following:</a:t>
            </a:r>
            <a:endParaRPr lang="en-US" sz="2100" b="1" dirty="0">
              <a:solidFill>
                <a:srgbClr val="000000"/>
              </a:solidFill>
              <a:cs typeface="Arial"/>
            </a:endParaRPr>
          </a:p>
          <a:p>
            <a:pPr lvl="1">
              <a:lnSpc>
                <a:spcPct val="110000"/>
              </a:lnSpc>
              <a:buFont typeface="Wingdings" pitchFamily="2" charset="2"/>
              <a:buChar char="§"/>
            </a:pPr>
            <a:r>
              <a:rPr lang="en-US" sz="2100" dirty="0">
                <a:solidFill>
                  <a:srgbClr val="000000"/>
                </a:solidFill>
              </a:rPr>
              <a:t>Span across the river</a:t>
            </a:r>
            <a:endParaRPr lang="en-US" sz="2100" dirty="0">
              <a:solidFill>
                <a:srgbClr val="000000"/>
              </a:solidFill>
              <a:cs typeface="Arial"/>
            </a:endParaRPr>
          </a:p>
          <a:p>
            <a:pPr lvl="1">
              <a:lnSpc>
                <a:spcPct val="110000"/>
              </a:lnSpc>
              <a:buFont typeface="Wingdings" pitchFamily="2" charset="2"/>
              <a:buChar char="§"/>
            </a:pPr>
            <a:r>
              <a:rPr lang="en-US" sz="2100" dirty="0">
                <a:solidFill>
                  <a:srgbClr val="000000"/>
                </a:solidFill>
              </a:rPr>
              <a:t>Support the weight of the wagon and cart</a:t>
            </a:r>
            <a:endParaRPr lang="en-US" sz="2100" dirty="0">
              <a:solidFill>
                <a:srgbClr val="000000"/>
              </a:solidFill>
              <a:cs typeface="Arial"/>
            </a:endParaRPr>
          </a:p>
          <a:p>
            <a:pPr lvl="1">
              <a:lnSpc>
                <a:spcPct val="110000"/>
              </a:lnSpc>
              <a:buFont typeface="Wingdings" pitchFamily="2" charset="2"/>
              <a:buChar char="§"/>
            </a:pPr>
            <a:r>
              <a:rPr lang="en-US" sz="2100" dirty="0">
                <a:solidFill>
                  <a:srgbClr val="000000"/>
                </a:solidFill>
              </a:rPr>
              <a:t>Allow for the transportation of the wagon and cart</a:t>
            </a:r>
            <a:endParaRPr lang="en-US" sz="2100" dirty="0">
              <a:solidFill>
                <a:srgbClr val="000000"/>
              </a:solidFill>
              <a:cs typeface="Arial"/>
            </a:endParaRPr>
          </a:p>
          <a:p>
            <a:pPr lvl="1">
              <a:lnSpc>
                <a:spcPct val="110000"/>
              </a:lnSpc>
              <a:buFont typeface="Wingdings" pitchFamily="2" charset="2"/>
              <a:buChar char="§"/>
            </a:pPr>
            <a:r>
              <a:rPr lang="en-US" sz="2100" dirty="0">
                <a:solidFill>
                  <a:srgbClr val="000000"/>
                </a:solidFill>
              </a:rPr>
              <a:t>Stay together while being used</a:t>
            </a:r>
            <a:endParaRPr lang="en-US" sz="2100" dirty="0">
              <a:solidFill>
                <a:srgbClr val="000000"/>
              </a:solidFill>
              <a:cs typeface="Arial"/>
            </a:endParaRPr>
          </a:p>
          <a:p>
            <a:pPr lvl="1">
              <a:lnSpc>
                <a:spcPct val="110000"/>
              </a:lnSpc>
            </a:pPr>
            <a:endParaRPr lang="en-US" sz="2100" dirty="0">
              <a:solidFill>
                <a:srgbClr val="000000"/>
              </a:solidFill>
            </a:endParaRPr>
          </a:p>
          <a:p>
            <a:pPr marL="457200" lvl="1" indent="0">
              <a:lnSpc>
                <a:spcPct val="110000"/>
              </a:lnSpc>
              <a:buNone/>
            </a:pPr>
            <a:r>
              <a:rPr lang="en-US" sz="2100" dirty="0">
                <a:solidFill>
                  <a:srgbClr val="000000"/>
                </a:solidFill>
              </a:rPr>
              <a:t>Bonus points: Transport a heavier cart across the bridge.</a:t>
            </a:r>
          </a:p>
          <a:p>
            <a:pPr marL="457200" lvl="1" indent="0">
              <a:lnSpc>
                <a:spcPct val="110000"/>
              </a:lnSpc>
              <a:buNone/>
            </a:pPr>
            <a:endParaRPr lang="en-US" sz="2100" dirty="0">
              <a:solidFill>
                <a:srgbClr val="000000"/>
              </a:solidFill>
              <a:cs typeface="Arial"/>
            </a:endParaRPr>
          </a:p>
          <a:p>
            <a:pPr>
              <a:lnSpc>
                <a:spcPct val="110000"/>
              </a:lnSpc>
              <a:spcBef>
                <a:spcPts val="500"/>
              </a:spcBef>
            </a:pPr>
            <a:endParaRPr lang="es-ES" sz="2100" dirty="0">
              <a:solidFill>
                <a:srgbClr val="000000"/>
              </a:solidFill>
            </a:endParaRPr>
          </a:p>
          <a:p>
            <a:pPr>
              <a:lnSpc>
                <a:spcPct val="110000"/>
              </a:lnSpc>
              <a:spcBef>
                <a:spcPts val="500"/>
              </a:spcBef>
            </a:pPr>
            <a:endParaRPr lang="es-ES" sz="2100" dirty="0">
              <a:solidFill>
                <a:srgbClr val="000000"/>
              </a:solidFill>
            </a:endParaRPr>
          </a:p>
          <a:p>
            <a:pPr>
              <a:lnSpc>
                <a:spcPct val="110000"/>
              </a:lnSpc>
              <a:spcBef>
                <a:spcPts val="500"/>
              </a:spcBef>
            </a:pPr>
            <a:r>
              <a:rPr lang="es-ES" sz="2100" b="1" dirty="0">
                <a:solidFill>
                  <a:srgbClr val="F16038"/>
                </a:solidFill>
              </a:rPr>
              <a:t>Un diseño de puente exitoso debe incluir lo siguiente:</a:t>
            </a:r>
          </a:p>
          <a:p>
            <a:pPr lvl="1">
              <a:lnSpc>
                <a:spcPct val="110000"/>
              </a:lnSpc>
            </a:pPr>
            <a:r>
              <a:rPr lang="es-ES" sz="2100" dirty="0">
                <a:solidFill>
                  <a:srgbClr val="F16038"/>
                </a:solidFill>
              </a:rPr>
              <a:t>Tramo a través del río</a:t>
            </a:r>
          </a:p>
          <a:p>
            <a:pPr lvl="1">
              <a:lnSpc>
                <a:spcPct val="110000"/>
              </a:lnSpc>
            </a:pPr>
            <a:r>
              <a:rPr lang="es-ES" sz="2100" dirty="0">
                <a:solidFill>
                  <a:srgbClr val="F16038"/>
                </a:solidFill>
              </a:rPr>
              <a:t>Soportar el peso del vagón y el carreta</a:t>
            </a:r>
          </a:p>
          <a:p>
            <a:pPr lvl="1">
              <a:lnSpc>
                <a:spcPct val="110000"/>
              </a:lnSpc>
            </a:pPr>
            <a:r>
              <a:rPr lang="es-ES" sz="2100" dirty="0">
                <a:solidFill>
                  <a:srgbClr val="F16038"/>
                </a:solidFill>
              </a:rPr>
              <a:t>Permitir el transporte del vagón y carreta</a:t>
            </a:r>
          </a:p>
          <a:p>
            <a:pPr lvl="1">
              <a:lnSpc>
                <a:spcPct val="110000"/>
              </a:lnSpc>
            </a:pPr>
            <a:r>
              <a:rPr lang="es-ES" sz="2100" dirty="0">
                <a:solidFill>
                  <a:srgbClr val="F16038"/>
                </a:solidFill>
              </a:rPr>
              <a:t>Permanecer juntos mientras se utiliza</a:t>
            </a:r>
          </a:p>
          <a:p>
            <a:pPr lvl="1">
              <a:lnSpc>
                <a:spcPct val="110000"/>
              </a:lnSpc>
            </a:pPr>
            <a:endParaRPr lang="es-ES" sz="2100" dirty="0">
              <a:solidFill>
                <a:srgbClr val="F16038"/>
              </a:solidFill>
            </a:endParaRPr>
          </a:p>
          <a:p>
            <a:pPr lvl="1">
              <a:lnSpc>
                <a:spcPct val="110000"/>
              </a:lnSpc>
            </a:pPr>
            <a:endParaRPr lang="es-ES" sz="1500" dirty="0">
              <a:solidFill>
                <a:srgbClr val="F16038"/>
              </a:solidFill>
            </a:endParaRPr>
          </a:p>
          <a:p>
            <a:pPr marL="457200" lvl="1" indent="0">
              <a:lnSpc>
                <a:spcPct val="110000"/>
              </a:lnSpc>
              <a:buNone/>
            </a:pPr>
            <a:r>
              <a:rPr lang="es-ES" sz="2100" dirty="0">
                <a:solidFill>
                  <a:srgbClr val="F16038"/>
                </a:solidFill>
              </a:rPr>
              <a:t>Puntos de bonificación: transporte un carro más pesado a través del puente.</a:t>
            </a:r>
            <a:endParaRPr lang="en-US" sz="2100" dirty="0">
              <a:solidFill>
                <a:srgbClr val="F16038"/>
              </a:solidFill>
            </a:endParaRPr>
          </a:p>
          <a:p>
            <a:endParaRPr lang="en-US" dirty="0">
              <a:solidFill>
                <a:srgbClr val="000000"/>
              </a:solidFill>
            </a:endParaRPr>
          </a:p>
          <a:p>
            <a:pPr marL="0" indent="0">
              <a:buNone/>
            </a:pPr>
            <a:endParaRPr lang="en-US" dirty="0">
              <a:solidFill>
                <a:srgbClr val="000000"/>
              </a:solidFill>
            </a:endParaRPr>
          </a:p>
        </p:txBody>
      </p:sp>
    </p:spTree>
    <p:extLst>
      <p:ext uri="{BB962C8B-B14F-4D97-AF65-F5344CB8AC3E}">
        <p14:creationId xmlns:p14="http://schemas.microsoft.com/office/powerpoint/2010/main" val="485908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F93-340A-4F94-8CDA-B5CE7621865D}"/>
              </a:ext>
            </a:extLst>
          </p:cNvPr>
          <p:cNvSpPr>
            <a:spLocks noGrp="1"/>
          </p:cNvSpPr>
          <p:nvPr>
            <p:ph type="title"/>
          </p:nvPr>
        </p:nvSpPr>
        <p:spPr/>
        <p:txBody>
          <a:bodyPr/>
          <a:lstStyle/>
          <a:p>
            <a:r>
              <a:rPr lang="en-US" dirty="0">
                <a:latin typeface="Arial"/>
                <a:cs typeface="Arial"/>
              </a:rPr>
              <a:t>Constraints: (Limitations) (Grade 2)</a:t>
            </a:r>
          </a:p>
        </p:txBody>
      </p:sp>
      <p:sp>
        <p:nvSpPr>
          <p:cNvPr id="3" name="Content Placeholder 2">
            <a:extLst>
              <a:ext uri="{FF2B5EF4-FFF2-40B4-BE49-F238E27FC236}">
                <a16:creationId xmlns:a16="http://schemas.microsoft.com/office/drawing/2014/main" id="{6644F308-A1E8-4377-ACEF-029C0FCDC16F}"/>
              </a:ext>
            </a:extLst>
          </p:cNvPr>
          <p:cNvSpPr>
            <a:spLocks noGrp="1"/>
          </p:cNvSpPr>
          <p:nvPr>
            <p:ph idx="4294967295"/>
          </p:nvPr>
        </p:nvSpPr>
        <p:spPr/>
        <p:txBody>
          <a:bodyPr vert="horz" lIns="91440" tIns="45720" rIns="91440" bIns="45720" rtlCol="0" anchor="t">
            <a:normAutofit/>
          </a:bodyPr>
          <a:lstStyle/>
          <a:p>
            <a:r>
              <a:rPr lang="en-US" sz="2400" u="sng" dirty="0">
                <a:solidFill>
                  <a:srgbClr val="000000"/>
                </a:solidFill>
              </a:rPr>
              <a:t>Time Limit</a:t>
            </a:r>
            <a:r>
              <a:rPr lang="en-US" sz="2400" dirty="0">
                <a:solidFill>
                  <a:srgbClr val="000000"/>
                </a:solidFill>
              </a:rPr>
              <a:t>: You will have 30 minutes to build the bridge.</a:t>
            </a:r>
          </a:p>
          <a:p>
            <a:r>
              <a:rPr lang="en-US" sz="2400" u="sng" dirty="0">
                <a:solidFill>
                  <a:srgbClr val="000000"/>
                </a:solidFill>
              </a:rPr>
              <a:t>Materials</a:t>
            </a:r>
            <a:r>
              <a:rPr lang="en-US" sz="2400" dirty="0">
                <a:solidFill>
                  <a:srgbClr val="000000"/>
                </a:solidFill>
              </a:rPr>
              <a:t>: You may only use the available materials.</a:t>
            </a:r>
          </a:p>
          <a:p>
            <a:r>
              <a:rPr lang="en-US" sz="2400" u="sng" dirty="0">
                <a:solidFill>
                  <a:srgbClr val="000000"/>
                </a:solidFill>
              </a:rPr>
              <a:t>Counters</a:t>
            </a:r>
            <a:r>
              <a:rPr lang="en-US" sz="2400" dirty="0">
                <a:solidFill>
                  <a:srgbClr val="000000"/>
                </a:solidFill>
              </a:rPr>
              <a:t>: You will have 10 counters to complete this challenge.</a:t>
            </a:r>
          </a:p>
          <a:p>
            <a:r>
              <a:rPr lang="en-US" sz="2400" u="sng" dirty="0">
                <a:solidFill>
                  <a:srgbClr val="000000"/>
                </a:solidFill>
              </a:rPr>
              <a:t>Collaboration</a:t>
            </a:r>
            <a:r>
              <a:rPr lang="en-US" sz="2400" dirty="0">
                <a:solidFill>
                  <a:srgbClr val="000000"/>
                </a:solidFill>
              </a:rPr>
              <a:t>: One design element from each team member must be used in the final design.</a:t>
            </a:r>
          </a:p>
          <a:p>
            <a:r>
              <a:rPr lang="en-US" sz="2400" u="sng" dirty="0">
                <a:solidFill>
                  <a:srgbClr val="000000"/>
                </a:solidFill>
              </a:rPr>
              <a:t>Redesign</a:t>
            </a:r>
            <a:r>
              <a:rPr lang="en-US" sz="2400" dirty="0">
                <a:solidFill>
                  <a:srgbClr val="000000"/>
                </a:solidFill>
              </a:rPr>
              <a:t>: Each team can test their prototype as many times as needed during the 30-minute design phase.</a:t>
            </a:r>
          </a:p>
          <a:p>
            <a:endParaRPr lang="en-US" sz="2400" dirty="0">
              <a:solidFill>
                <a:srgbClr val="000000"/>
              </a:solidFill>
            </a:endParaRPr>
          </a:p>
        </p:txBody>
      </p:sp>
    </p:spTree>
    <p:extLst>
      <p:ext uri="{BB962C8B-B14F-4D97-AF65-F5344CB8AC3E}">
        <p14:creationId xmlns:p14="http://schemas.microsoft.com/office/powerpoint/2010/main" val="2458090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F93-340A-4F94-8CDA-B5CE7621865D}"/>
              </a:ext>
            </a:extLst>
          </p:cNvPr>
          <p:cNvSpPr>
            <a:spLocks noGrp="1"/>
          </p:cNvSpPr>
          <p:nvPr>
            <p:ph type="title"/>
          </p:nvPr>
        </p:nvSpPr>
        <p:spPr/>
        <p:txBody>
          <a:bodyPr/>
          <a:lstStyle/>
          <a:p>
            <a:r>
              <a:rPr lang="en-US" dirty="0" err="1">
                <a:solidFill>
                  <a:schemeClr val="accent2"/>
                </a:solidFill>
                <a:latin typeface="Arial"/>
                <a:cs typeface="Arial"/>
              </a:rPr>
              <a:t>Restricciones</a:t>
            </a:r>
            <a:r>
              <a:rPr lang="en-US" dirty="0">
                <a:solidFill>
                  <a:schemeClr val="accent2"/>
                </a:solidFill>
                <a:latin typeface="Arial"/>
                <a:cs typeface="Arial"/>
              </a:rPr>
              <a:t>: (</a:t>
            </a:r>
            <a:r>
              <a:rPr lang="en-US" dirty="0" err="1">
                <a:solidFill>
                  <a:schemeClr val="accent2"/>
                </a:solidFill>
                <a:latin typeface="Arial"/>
                <a:cs typeface="Arial"/>
              </a:rPr>
              <a:t>Limitaciones</a:t>
            </a:r>
            <a:r>
              <a:rPr lang="en-US" dirty="0">
                <a:solidFill>
                  <a:schemeClr val="accent2"/>
                </a:solidFill>
                <a:latin typeface="Arial"/>
                <a:cs typeface="Arial"/>
              </a:rPr>
              <a:t>) (Grade 2)</a:t>
            </a:r>
            <a:endParaRPr lang="en-US" dirty="0">
              <a:solidFill>
                <a:schemeClr val="accent2"/>
              </a:solidFill>
            </a:endParaRPr>
          </a:p>
        </p:txBody>
      </p:sp>
      <p:sp>
        <p:nvSpPr>
          <p:cNvPr id="3" name="Content Placeholder 2">
            <a:extLst>
              <a:ext uri="{FF2B5EF4-FFF2-40B4-BE49-F238E27FC236}">
                <a16:creationId xmlns:a16="http://schemas.microsoft.com/office/drawing/2014/main" id="{6644F308-A1E8-4377-ACEF-029C0FCDC16F}"/>
              </a:ext>
            </a:extLst>
          </p:cNvPr>
          <p:cNvSpPr>
            <a:spLocks noGrp="1"/>
          </p:cNvSpPr>
          <p:nvPr>
            <p:ph idx="4294967295"/>
          </p:nvPr>
        </p:nvSpPr>
        <p:spPr/>
        <p:txBody>
          <a:bodyPr>
            <a:normAutofit/>
          </a:bodyPr>
          <a:lstStyle/>
          <a:p>
            <a:r>
              <a:rPr lang="es-ES" sz="2400" u="sng" dirty="0">
                <a:solidFill>
                  <a:schemeClr val="accent2"/>
                </a:solidFill>
              </a:rPr>
              <a:t>Límite de Tiempo:</a:t>
            </a:r>
            <a:r>
              <a:rPr lang="es-ES" sz="2400" dirty="0">
                <a:solidFill>
                  <a:schemeClr val="accent2"/>
                </a:solidFill>
              </a:rPr>
              <a:t> Tendrás 30 minutos para construir el puente.</a:t>
            </a:r>
          </a:p>
          <a:p>
            <a:r>
              <a:rPr lang="es-ES" sz="2400" u="sng" dirty="0">
                <a:solidFill>
                  <a:schemeClr val="accent2"/>
                </a:solidFill>
              </a:rPr>
              <a:t>Materiales:</a:t>
            </a:r>
            <a:r>
              <a:rPr lang="es-ES" sz="2400" dirty="0">
                <a:solidFill>
                  <a:schemeClr val="accent2"/>
                </a:solidFill>
              </a:rPr>
              <a:t> Sólo podrá utilizar los materiales disponibles.</a:t>
            </a:r>
          </a:p>
          <a:p>
            <a:r>
              <a:rPr lang="es-ES" sz="2400" u="sng" dirty="0">
                <a:solidFill>
                  <a:schemeClr val="accent2"/>
                </a:solidFill>
              </a:rPr>
              <a:t>Contadores:</a:t>
            </a:r>
            <a:r>
              <a:rPr lang="es-ES" sz="2400" dirty="0">
                <a:solidFill>
                  <a:schemeClr val="accent2"/>
                </a:solidFill>
              </a:rPr>
              <a:t> Tendrás 10 contadores para completar este desafío.</a:t>
            </a:r>
          </a:p>
          <a:p>
            <a:r>
              <a:rPr lang="es-ES" sz="2400" u="sng" dirty="0">
                <a:solidFill>
                  <a:schemeClr val="accent2"/>
                </a:solidFill>
              </a:rPr>
              <a:t>Colaboración:</a:t>
            </a:r>
            <a:r>
              <a:rPr lang="es-ES" sz="2400" dirty="0">
                <a:solidFill>
                  <a:schemeClr val="accent2"/>
                </a:solidFill>
              </a:rPr>
              <a:t> Se debe utilizar un elemento de diseño de cada miembro del equipo en el diseño final.</a:t>
            </a:r>
          </a:p>
          <a:p>
            <a:r>
              <a:rPr lang="es-ES" sz="2400" u="sng" dirty="0">
                <a:solidFill>
                  <a:schemeClr val="accent2"/>
                </a:solidFill>
              </a:rPr>
              <a:t>Rediseño:</a:t>
            </a:r>
            <a:r>
              <a:rPr lang="es-ES" sz="2400" dirty="0">
                <a:solidFill>
                  <a:schemeClr val="accent2"/>
                </a:solidFill>
              </a:rPr>
              <a:t> Cada equipo puede probar su prototipo tantas veces como sea necesario durante la fase de diseño de 30 minutos.</a:t>
            </a:r>
            <a:endParaRPr lang="en-US" sz="2400" dirty="0">
              <a:solidFill>
                <a:schemeClr val="accent2"/>
              </a:solidFill>
            </a:endParaRPr>
          </a:p>
        </p:txBody>
      </p:sp>
    </p:spTree>
    <p:extLst>
      <p:ext uri="{BB962C8B-B14F-4D97-AF65-F5344CB8AC3E}">
        <p14:creationId xmlns:p14="http://schemas.microsoft.com/office/powerpoint/2010/main" val="2670818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F93-340A-4F94-8CDA-B5CE7621865D}"/>
              </a:ext>
            </a:extLst>
          </p:cNvPr>
          <p:cNvSpPr>
            <a:spLocks noGrp="1"/>
          </p:cNvSpPr>
          <p:nvPr>
            <p:ph type="title"/>
          </p:nvPr>
        </p:nvSpPr>
        <p:spPr/>
        <p:txBody>
          <a:bodyPr/>
          <a:lstStyle/>
          <a:p>
            <a:r>
              <a:rPr lang="en-US" dirty="0">
                <a:latin typeface="Arial"/>
                <a:cs typeface="Arial"/>
              </a:rPr>
              <a:t>Constraints: (Limitations) (Grades 3, 7-8)</a:t>
            </a:r>
            <a:endParaRPr lang="en-US" dirty="0"/>
          </a:p>
        </p:txBody>
      </p:sp>
      <p:sp>
        <p:nvSpPr>
          <p:cNvPr id="3" name="Content Placeholder 2">
            <a:extLst>
              <a:ext uri="{FF2B5EF4-FFF2-40B4-BE49-F238E27FC236}">
                <a16:creationId xmlns:a16="http://schemas.microsoft.com/office/drawing/2014/main" id="{6644F308-A1E8-4377-ACEF-029C0FCDC16F}"/>
              </a:ext>
            </a:extLst>
          </p:cNvPr>
          <p:cNvSpPr>
            <a:spLocks noGrp="1"/>
          </p:cNvSpPr>
          <p:nvPr>
            <p:ph idx="4294967295"/>
          </p:nvPr>
        </p:nvSpPr>
        <p:spPr/>
        <p:txBody>
          <a:bodyPr>
            <a:normAutofit/>
          </a:bodyPr>
          <a:lstStyle/>
          <a:p>
            <a:r>
              <a:rPr lang="en-US" sz="2400" u="sng" dirty="0">
                <a:solidFill>
                  <a:srgbClr val="000000"/>
                </a:solidFill>
              </a:rPr>
              <a:t>Time Limit</a:t>
            </a:r>
            <a:r>
              <a:rPr lang="en-US" sz="2400" dirty="0">
                <a:solidFill>
                  <a:srgbClr val="000000"/>
                </a:solidFill>
              </a:rPr>
              <a:t>: You will have 30 minutes to build the bridge.</a:t>
            </a:r>
          </a:p>
          <a:p>
            <a:r>
              <a:rPr lang="en-US" sz="2400" u="sng" dirty="0">
                <a:solidFill>
                  <a:srgbClr val="000000"/>
                </a:solidFill>
              </a:rPr>
              <a:t>Materials</a:t>
            </a:r>
            <a:r>
              <a:rPr lang="en-US" sz="2400" dirty="0">
                <a:solidFill>
                  <a:srgbClr val="000000"/>
                </a:solidFill>
              </a:rPr>
              <a:t>: You may only use the available materials.</a:t>
            </a:r>
          </a:p>
          <a:p>
            <a:r>
              <a:rPr lang="en-US" sz="2400" u="sng" dirty="0">
                <a:solidFill>
                  <a:srgbClr val="000000"/>
                </a:solidFill>
              </a:rPr>
              <a:t>Budget</a:t>
            </a:r>
            <a:r>
              <a:rPr lang="en-US" sz="2400" dirty="0">
                <a:solidFill>
                  <a:srgbClr val="000000"/>
                </a:solidFill>
              </a:rPr>
              <a:t>: You will have $200 to complete this challenge.</a:t>
            </a:r>
          </a:p>
          <a:p>
            <a:r>
              <a:rPr lang="en-US" sz="2400" u="sng" dirty="0">
                <a:solidFill>
                  <a:srgbClr val="000000"/>
                </a:solidFill>
              </a:rPr>
              <a:t>Collaboration</a:t>
            </a:r>
            <a:r>
              <a:rPr lang="en-US" sz="2400" dirty="0">
                <a:solidFill>
                  <a:srgbClr val="000000"/>
                </a:solidFill>
              </a:rPr>
              <a:t>: One design element from each team member must be used in the final design.</a:t>
            </a:r>
          </a:p>
          <a:p>
            <a:r>
              <a:rPr lang="en-US" sz="2400" u="sng" dirty="0">
                <a:solidFill>
                  <a:srgbClr val="000000"/>
                </a:solidFill>
              </a:rPr>
              <a:t>Redesign</a:t>
            </a:r>
            <a:r>
              <a:rPr lang="en-US" sz="2400" dirty="0">
                <a:solidFill>
                  <a:srgbClr val="000000"/>
                </a:solidFill>
              </a:rPr>
              <a:t>: Each team can test their prototype as many times as needed during the 30-minute design phase.</a:t>
            </a:r>
          </a:p>
          <a:p>
            <a:endParaRPr lang="en-US" sz="2400" dirty="0">
              <a:solidFill>
                <a:srgbClr val="000000"/>
              </a:solidFill>
            </a:endParaRPr>
          </a:p>
        </p:txBody>
      </p:sp>
    </p:spTree>
    <p:extLst>
      <p:ext uri="{BB962C8B-B14F-4D97-AF65-F5344CB8AC3E}">
        <p14:creationId xmlns:p14="http://schemas.microsoft.com/office/powerpoint/2010/main" val="596123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F93-340A-4F94-8CDA-B5CE7621865D}"/>
              </a:ext>
            </a:extLst>
          </p:cNvPr>
          <p:cNvSpPr>
            <a:spLocks noGrp="1"/>
          </p:cNvSpPr>
          <p:nvPr>
            <p:ph type="title"/>
          </p:nvPr>
        </p:nvSpPr>
        <p:spPr/>
        <p:txBody>
          <a:bodyPr/>
          <a:lstStyle/>
          <a:p>
            <a:r>
              <a:rPr lang="en-US" dirty="0" err="1">
                <a:solidFill>
                  <a:schemeClr val="accent2"/>
                </a:solidFill>
              </a:rPr>
              <a:t>Restricciones</a:t>
            </a:r>
            <a:r>
              <a:rPr lang="en-US" dirty="0">
                <a:solidFill>
                  <a:schemeClr val="accent2"/>
                </a:solidFill>
              </a:rPr>
              <a:t>: (</a:t>
            </a:r>
            <a:r>
              <a:rPr lang="en-US" dirty="0" err="1">
                <a:solidFill>
                  <a:schemeClr val="accent2"/>
                </a:solidFill>
              </a:rPr>
              <a:t>Limitaciones</a:t>
            </a:r>
            <a:r>
              <a:rPr lang="en-US" dirty="0">
                <a:solidFill>
                  <a:schemeClr val="accent2"/>
                </a:solidFill>
              </a:rPr>
              <a:t>) (Grades 3, 7-8)</a:t>
            </a:r>
            <a:endParaRPr lang="en-US" dirty="0"/>
          </a:p>
        </p:txBody>
      </p:sp>
      <p:sp>
        <p:nvSpPr>
          <p:cNvPr id="3" name="Content Placeholder 2">
            <a:extLst>
              <a:ext uri="{FF2B5EF4-FFF2-40B4-BE49-F238E27FC236}">
                <a16:creationId xmlns:a16="http://schemas.microsoft.com/office/drawing/2014/main" id="{6644F308-A1E8-4377-ACEF-029C0FCDC16F}"/>
              </a:ext>
            </a:extLst>
          </p:cNvPr>
          <p:cNvSpPr>
            <a:spLocks noGrp="1"/>
          </p:cNvSpPr>
          <p:nvPr>
            <p:ph idx="4294967295"/>
          </p:nvPr>
        </p:nvSpPr>
        <p:spPr/>
        <p:txBody>
          <a:bodyPr>
            <a:normAutofit/>
          </a:bodyPr>
          <a:lstStyle/>
          <a:p>
            <a:r>
              <a:rPr lang="es-ES" sz="2400" u="sng" dirty="0">
                <a:solidFill>
                  <a:schemeClr val="accent2"/>
                </a:solidFill>
              </a:rPr>
              <a:t>Límite de Tiempo:</a:t>
            </a:r>
            <a:r>
              <a:rPr lang="es-ES" sz="2400" dirty="0">
                <a:solidFill>
                  <a:schemeClr val="accent2"/>
                </a:solidFill>
              </a:rPr>
              <a:t> Tendrás 30 minutos para construir el puente.</a:t>
            </a:r>
          </a:p>
          <a:p>
            <a:r>
              <a:rPr lang="es-ES" sz="2400" u="sng" dirty="0">
                <a:solidFill>
                  <a:schemeClr val="accent2"/>
                </a:solidFill>
              </a:rPr>
              <a:t>Materiales:</a:t>
            </a:r>
            <a:r>
              <a:rPr lang="es-ES" sz="2400" dirty="0">
                <a:solidFill>
                  <a:schemeClr val="accent2"/>
                </a:solidFill>
              </a:rPr>
              <a:t> Sólo podrá utilizar los materiales disponibles.</a:t>
            </a:r>
          </a:p>
          <a:p>
            <a:r>
              <a:rPr lang="es-ES" sz="2400" u="sng" dirty="0">
                <a:solidFill>
                  <a:schemeClr val="accent2"/>
                </a:solidFill>
              </a:rPr>
              <a:t>Presupuestar:</a:t>
            </a:r>
            <a:r>
              <a:rPr lang="es-ES" sz="2400" dirty="0">
                <a:solidFill>
                  <a:schemeClr val="accent2"/>
                </a:solidFill>
              </a:rPr>
              <a:t> Tendrás $200 contadores para completar este desafío.</a:t>
            </a:r>
          </a:p>
          <a:p>
            <a:r>
              <a:rPr lang="es-ES" sz="2400" u="sng" dirty="0">
                <a:solidFill>
                  <a:schemeClr val="accent2"/>
                </a:solidFill>
              </a:rPr>
              <a:t>Colaboración:</a:t>
            </a:r>
            <a:r>
              <a:rPr lang="es-ES" sz="2400" dirty="0">
                <a:solidFill>
                  <a:schemeClr val="accent2"/>
                </a:solidFill>
              </a:rPr>
              <a:t> Se debe utilizar un elemento de diseño de cada miembro del equipo en el diseño final.</a:t>
            </a:r>
          </a:p>
          <a:p>
            <a:r>
              <a:rPr lang="es-ES" sz="2400" u="sng" dirty="0">
                <a:solidFill>
                  <a:schemeClr val="accent2"/>
                </a:solidFill>
              </a:rPr>
              <a:t>Rediseño:</a:t>
            </a:r>
            <a:r>
              <a:rPr lang="es-ES" sz="2400" dirty="0">
                <a:solidFill>
                  <a:schemeClr val="accent2"/>
                </a:solidFill>
              </a:rPr>
              <a:t> Cada equipo puede probar su prototipo tantas veces como sea necesario durante la fase de diseño de 30 minutos.</a:t>
            </a:r>
            <a:endParaRPr lang="en-US" sz="2400" dirty="0">
              <a:solidFill>
                <a:schemeClr val="accent2"/>
              </a:solidFill>
            </a:endParaRPr>
          </a:p>
        </p:txBody>
      </p:sp>
    </p:spTree>
    <p:extLst>
      <p:ext uri="{BB962C8B-B14F-4D97-AF65-F5344CB8AC3E}">
        <p14:creationId xmlns:p14="http://schemas.microsoft.com/office/powerpoint/2010/main" val="623827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434BE538-288C-4778-854C-FD65D9C01C6D}"/>
              </a:ext>
            </a:extLst>
          </p:cNvPr>
          <p:cNvGraphicFramePr>
            <a:graphicFrameLocks noGrp="1"/>
          </p:cNvGraphicFramePr>
          <p:nvPr>
            <p:extLst>
              <p:ext uri="{D42A27DB-BD31-4B8C-83A1-F6EECF244321}">
                <p14:modId xmlns:p14="http://schemas.microsoft.com/office/powerpoint/2010/main" val="968604458"/>
              </p:ext>
            </p:extLst>
          </p:nvPr>
        </p:nvGraphicFramePr>
        <p:xfrm>
          <a:off x="4327951" y="1599708"/>
          <a:ext cx="6792956" cy="3744875"/>
        </p:xfrm>
        <a:graphic>
          <a:graphicData uri="http://schemas.openxmlformats.org/drawingml/2006/table">
            <a:tbl>
              <a:tblPr firstRow="1" bandRow="1">
                <a:tableStyleId>{5C22544A-7EE6-4342-B048-85BDC9FD1C3A}</a:tableStyleId>
              </a:tblPr>
              <a:tblGrid>
                <a:gridCol w="4405825">
                  <a:extLst>
                    <a:ext uri="{9D8B030D-6E8A-4147-A177-3AD203B41FA5}">
                      <a16:colId xmlns:a16="http://schemas.microsoft.com/office/drawing/2014/main" val="685035288"/>
                    </a:ext>
                  </a:extLst>
                </a:gridCol>
                <a:gridCol w="2387131">
                  <a:extLst>
                    <a:ext uri="{9D8B030D-6E8A-4147-A177-3AD203B41FA5}">
                      <a16:colId xmlns:a16="http://schemas.microsoft.com/office/drawing/2014/main" val="3675114989"/>
                    </a:ext>
                  </a:extLst>
                </a:gridCol>
              </a:tblGrid>
              <a:tr h="219075">
                <a:tc>
                  <a:txBody>
                    <a:bodyPr/>
                    <a:lstStyle/>
                    <a:p>
                      <a:pPr algn="l" fontAlgn="base"/>
                      <a:r>
                        <a:rPr lang="en-US" sz="1400" dirty="0">
                          <a:effectLst/>
                        </a:rPr>
                        <a:t>Materials (Materiales)​</a:t>
                      </a:r>
                      <a:endParaRPr lang="en-US" b="1" i="0" dirty="0">
                        <a:solidFill>
                          <a:srgbClr val="FFFFFF"/>
                        </a:solidFill>
                        <a:effectLst/>
                      </a:endParaRPr>
                    </a:p>
                  </a:txBody>
                  <a:tcPr/>
                </a:tc>
                <a:tc>
                  <a:txBody>
                    <a:bodyPr/>
                    <a:lstStyle/>
                    <a:p>
                      <a:pPr algn="l" fontAlgn="base"/>
                      <a:r>
                        <a:rPr lang="en-US" sz="1400" dirty="0">
                          <a:effectLst/>
                        </a:rPr>
                        <a:t>Cost (Costo)​</a:t>
                      </a:r>
                      <a:endParaRPr lang="en-US" b="1" i="0" dirty="0">
                        <a:solidFill>
                          <a:srgbClr val="FFFFFF"/>
                        </a:solidFill>
                        <a:effectLst/>
                      </a:endParaRPr>
                    </a:p>
                  </a:txBody>
                  <a:tcPr/>
                </a:tc>
                <a:extLst>
                  <a:ext uri="{0D108BD9-81ED-4DB2-BD59-A6C34878D82A}">
                    <a16:rowId xmlns:a16="http://schemas.microsoft.com/office/drawing/2014/main" val="1177583478"/>
                  </a:ext>
                </a:extLst>
              </a:tr>
              <a:tr h="219075">
                <a:tc>
                  <a:txBody>
                    <a:bodyPr/>
                    <a:lstStyle/>
                    <a:p>
                      <a:pPr algn="l" fontAlgn="base"/>
                      <a:r>
                        <a:rPr lang="en-US" sz="1400" dirty="0">
                          <a:solidFill>
                            <a:srgbClr val="000000"/>
                          </a:solidFill>
                          <a:effectLst/>
                          <a:latin typeface="Arial"/>
                        </a:rPr>
                        <a:t>Wagon and Cart </a:t>
                      </a:r>
                      <a:r>
                        <a:rPr lang="en-US" sz="1400" dirty="0">
                          <a:solidFill>
                            <a:srgbClr val="F16038"/>
                          </a:solidFill>
                          <a:effectLst/>
                          <a:latin typeface="+mn-lt"/>
                        </a:rPr>
                        <a:t>(</a:t>
                      </a:r>
                      <a:r>
                        <a:rPr lang="en-US" sz="1400" dirty="0" err="1">
                          <a:solidFill>
                            <a:srgbClr val="F16038"/>
                          </a:solidFill>
                          <a:effectLst/>
                          <a:latin typeface="+mn-lt"/>
                        </a:rPr>
                        <a:t>Vagón</a:t>
                      </a:r>
                      <a:r>
                        <a:rPr lang="en-US" sz="1400" dirty="0">
                          <a:solidFill>
                            <a:srgbClr val="F16038"/>
                          </a:solidFill>
                          <a:effectLst/>
                          <a:latin typeface="+mn-lt"/>
                        </a:rPr>
                        <a:t> y Carreta)</a:t>
                      </a:r>
                      <a:endParaRPr lang="en-US" sz="1400" dirty="0">
                        <a:solidFill>
                          <a:srgbClr val="F16038"/>
                        </a:solidFill>
                        <a:effectLst/>
                        <a:latin typeface="Arial"/>
                      </a:endParaRPr>
                    </a:p>
                  </a:txBody>
                  <a:tcPr/>
                </a:tc>
                <a:tc>
                  <a:txBody>
                    <a:bodyPr/>
                    <a:lstStyle/>
                    <a:p>
                      <a:pPr algn="l" fontAlgn="base"/>
                      <a:r>
                        <a:rPr lang="en-US" sz="1400" dirty="0">
                          <a:solidFill>
                            <a:srgbClr val="000000"/>
                          </a:solidFill>
                          <a:effectLst/>
                        </a:rPr>
                        <a:t>Free</a:t>
                      </a:r>
                      <a:endParaRPr lang="en-US" b="0" i="0" dirty="0">
                        <a:solidFill>
                          <a:srgbClr val="000000"/>
                        </a:solidFill>
                        <a:effectLst/>
                      </a:endParaRPr>
                    </a:p>
                  </a:txBody>
                  <a:tcPr/>
                </a:tc>
                <a:extLst>
                  <a:ext uri="{0D108BD9-81ED-4DB2-BD59-A6C34878D82A}">
                    <a16:rowId xmlns:a16="http://schemas.microsoft.com/office/drawing/2014/main" val="2325012878"/>
                  </a:ext>
                </a:extLst>
              </a:tr>
              <a:tr h="219075">
                <a:tc>
                  <a:txBody>
                    <a:bodyPr/>
                    <a:lstStyle/>
                    <a:p>
                      <a:pPr lvl="0" algn="l">
                        <a:buNone/>
                      </a:pPr>
                      <a:r>
                        <a:rPr lang="en-US" sz="1400" dirty="0">
                          <a:solidFill>
                            <a:srgbClr val="000000"/>
                          </a:solidFill>
                          <a:effectLst/>
                          <a:latin typeface="+mn-lt"/>
                        </a:rPr>
                        <a:t>Small Popsicle Sticks </a:t>
                      </a:r>
                      <a:r>
                        <a:rPr lang="en-US" sz="1400" b="0" i="0" u="none" strike="noStrike" noProof="0" dirty="0">
                          <a:solidFill>
                            <a:srgbClr val="F16038"/>
                          </a:solidFill>
                          <a:effectLst/>
                          <a:latin typeface="+mn-lt"/>
                        </a:rPr>
                        <a:t>(</a:t>
                      </a:r>
                      <a:r>
                        <a:rPr lang="en-US" sz="1400" b="0" i="0" u="none" strike="noStrike" noProof="0" dirty="0" err="1">
                          <a:solidFill>
                            <a:srgbClr val="F16038"/>
                          </a:solidFill>
                          <a:effectLst/>
                          <a:latin typeface="+mn-lt"/>
                        </a:rPr>
                        <a:t>Palitos</a:t>
                      </a:r>
                      <a:r>
                        <a:rPr lang="en-US" sz="1400" b="0" i="0" u="none" strike="noStrike" noProof="0" dirty="0">
                          <a:solidFill>
                            <a:srgbClr val="F16038"/>
                          </a:solidFill>
                          <a:effectLst/>
                          <a:latin typeface="+mn-lt"/>
                        </a:rPr>
                        <a:t> de </a:t>
                      </a:r>
                      <a:r>
                        <a:rPr lang="en-US" sz="1400" b="0" i="0" u="none" strike="noStrike" noProof="0" dirty="0" err="1">
                          <a:solidFill>
                            <a:srgbClr val="F16038"/>
                          </a:solidFill>
                          <a:effectLst/>
                          <a:latin typeface="+mn-lt"/>
                        </a:rPr>
                        <a:t>Helado</a:t>
                      </a:r>
                      <a:r>
                        <a:rPr lang="en-US" sz="1400" b="0" i="0" u="none" strike="noStrike" noProof="0" dirty="0">
                          <a:solidFill>
                            <a:srgbClr val="F16038"/>
                          </a:solidFill>
                          <a:effectLst/>
                          <a:latin typeface="+mn-lt"/>
                        </a:rPr>
                        <a:t> </a:t>
                      </a:r>
                      <a:r>
                        <a:rPr lang="en-US" sz="1400" b="0" i="0" u="none" strike="noStrike" noProof="0" dirty="0" err="1">
                          <a:solidFill>
                            <a:srgbClr val="F16038"/>
                          </a:solidFill>
                          <a:effectLst/>
                          <a:latin typeface="+mn-lt"/>
                        </a:rPr>
                        <a:t>Pequeños</a:t>
                      </a:r>
                      <a:r>
                        <a:rPr lang="es" sz="1400" b="0" i="0" u="none" strike="noStrike" noProof="0" dirty="0">
                          <a:solidFill>
                            <a:srgbClr val="F16038"/>
                          </a:solidFill>
                          <a:effectLst/>
                          <a:latin typeface="+mn-lt"/>
                        </a:rPr>
                        <a:t>)</a:t>
                      </a:r>
                      <a:endParaRPr lang="en-US" sz="1400" dirty="0">
                        <a:solidFill>
                          <a:srgbClr val="F16038"/>
                        </a:solidFill>
                        <a:effectLst/>
                        <a:latin typeface="+mn-lt"/>
                      </a:endParaRPr>
                    </a:p>
                  </a:txBody>
                  <a:tcPr/>
                </a:tc>
                <a:tc>
                  <a:txBody>
                    <a:bodyPr/>
                    <a:lstStyle/>
                    <a:p>
                      <a:pPr algn="l" fontAlgn="base"/>
                      <a:r>
                        <a:rPr lang="en-US" sz="1400" dirty="0">
                          <a:solidFill>
                            <a:srgbClr val="000000"/>
                          </a:solidFill>
                          <a:effectLst/>
                        </a:rPr>
                        <a:t>1 counter for 10 sticks</a:t>
                      </a:r>
                      <a:endParaRPr lang="en-US" b="0" i="0" dirty="0">
                        <a:solidFill>
                          <a:srgbClr val="000000"/>
                        </a:solidFill>
                        <a:effectLst/>
                      </a:endParaRPr>
                    </a:p>
                  </a:txBody>
                  <a:tcPr/>
                </a:tc>
                <a:extLst>
                  <a:ext uri="{0D108BD9-81ED-4DB2-BD59-A6C34878D82A}">
                    <a16:rowId xmlns:a16="http://schemas.microsoft.com/office/drawing/2014/main" val="2243605285"/>
                  </a:ext>
                </a:extLst>
              </a:tr>
              <a:tr h="363500">
                <a:tc>
                  <a:txBody>
                    <a:bodyPr/>
                    <a:lstStyle/>
                    <a:p>
                      <a:pPr lvl="0" algn="l">
                        <a:buNone/>
                      </a:pPr>
                      <a:r>
                        <a:rPr lang="en-US" sz="1400" dirty="0">
                          <a:solidFill>
                            <a:srgbClr val="000000"/>
                          </a:solidFill>
                          <a:effectLst/>
                          <a:latin typeface="+mn-lt"/>
                        </a:rPr>
                        <a:t>Large Popsicle Sticks </a:t>
                      </a:r>
                      <a:r>
                        <a:rPr lang="en-US" sz="1400" b="0" i="0" u="none" strike="noStrike" noProof="0" dirty="0">
                          <a:solidFill>
                            <a:srgbClr val="F16038"/>
                          </a:solidFill>
                          <a:effectLst/>
                          <a:latin typeface="+mn-lt"/>
                        </a:rPr>
                        <a:t>(</a:t>
                      </a:r>
                      <a:r>
                        <a:rPr lang="en-US" sz="1400" b="0" i="0" u="none" strike="noStrike" noProof="0" dirty="0" err="1">
                          <a:solidFill>
                            <a:srgbClr val="F16038"/>
                          </a:solidFill>
                          <a:effectLst/>
                          <a:latin typeface="+mn-lt"/>
                        </a:rPr>
                        <a:t>Palitos</a:t>
                      </a:r>
                      <a:r>
                        <a:rPr lang="en-US" sz="1400" b="0" i="0" u="none" strike="noStrike" noProof="0" dirty="0">
                          <a:solidFill>
                            <a:srgbClr val="F16038"/>
                          </a:solidFill>
                          <a:effectLst/>
                          <a:latin typeface="+mn-lt"/>
                        </a:rPr>
                        <a:t> de </a:t>
                      </a:r>
                      <a:r>
                        <a:rPr lang="en-US" sz="1400" b="0" i="0" u="none" strike="noStrike" noProof="0" dirty="0" err="1">
                          <a:solidFill>
                            <a:srgbClr val="F16038"/>
                          </a:solidFill>
                          <a:effectLst/>
                          <a:latin typeface="+mn-lt"/>
                        </a:rPr>
                        <a:t>Helado</a:t>
                      </a:r>
                      <a:r>
                        <a:rPr lang="en-US" sz="1400" b="0" i="0" u="none" strike="noStrike" noProof="0" dirty="0">
                          <a:solidFill>
                            <a:srgbClr val="F16038"/>
                          </a:solidFill>
                          <a:effectLst/>
                          <a:latin typeface="+mn-lt"/>
                        </a:rPr>
                        <a:t> Grandes)</a:t>
                      </a:r>
                      <a:endParaRPr lang="en-US" sz="1400" dirty="0">
                        <a:solidFill>
                          <a:srgbClr val="F16038"/>
                        </a:solidFill>
                        <a:effectLst/>
                        <a:latin typeface="+mn-lt"/>
                      </a:endParaRPr>
                    </a:p>
                  </a:txBody>
                  <a:tcPr/>
                </a:tc>
                <a:tc>
                  <a:txBody>
                    <a:bodyPr/>
                    <a:lstStyle/>
                    <a:p>
                      <a:pPr algn="l" fontAlgn="base"/>
                      <a:r>
                        <a:rPr lang="en-US" sz="1400" dirty="0">
                          <a:solidFill>
                            <a:srgbClr val="000000"/>
                          </a:solidFill>
                          <a:effectLst/>
                        </a:rPr>
                        <a:t>3 counters for 10 sticks</a:t>
                      </a:r>
                      <a:endParaRPr lang="en-US" b="0" i="0" dirty="0">
                        <a:solidFill>
                          <a:srgbClr val="000000"/>
                        </a:solidFill>
                        <a:effectLst/>
                      </a:endParaRPr>
                    </a:p>
                  </a:txBody>
                  <a:tcPr/>
                </a:tc>
                <a:extLst>
                  <a:ext uri="{0D108BD9-81ED-4DB2-BD59-A6C34878D82A}">
                    <a16:rowId xmlns:a16="http://schemas.microsoft.com/office/drawing/2014/main" val="1408710571"/>
                  </a:ext>
                </a:extLst>
              </a:tr>
              <a:tr h="219075">
                <a:tc>
                  <a:txBody>
                    <a:bodyPr/>
                    <a:lstStyle/>
                    <a:p>
                      <a:pPr lvl="0" algn="l">
                        <a:buNone/>
                      </a:pPr>
                      <a:r>
                        <a:rPr lang="en-US" sz="1400" kern="1200" noProof="0" dirty="0">
                          <a:solidFill>
                            <a:srgbClr val="000000"/>
                          </a:solidFill>
                          <a:effectLst/>
                          <a:latin typeface="Arial"/>
                          <a:ea typeface="+mn-ea"/>
                          <a:cs typeface="+mn-cs"/>
                        </a:rPr>
                        <a:t>Straw </a:t>
                      </a:r>
                      <a:r>
                        <a:rPr lang="en-US" sz="1400" b="0" i="0" u="none" strike="noStrike" kern="1200" noProof="0" dirty="0">
                          <a:solidFill>
                            <a:srgbClr val="F16038"/>
                          </a:solidFill>
                          <a:effectLst/>
                          <a:latin typeface="Arial"/>
                          <a:ea typeface="+mn-ea"/>
                          <a:cs typeface="+mn-cs"/>
                        </a:rPr>
                        <a:t>(Pajita</a:t>
                      </a:r>
                      <a:r>
                        <a:rPr lang="en-US" sz="1400" b="0" i="0" u="none" strike="noStrike" noProof="0" dirty="0">
                          <a:solidFill>
                            <a:srgbClr val="F16038"/>
                          </a:solidFill>
                          <a:effectLst/>
                          <a:latin typeface="Arial"/>
                        </a:rPr>
                        <a:t>) </a:t>
                      </a:r>
                    </a:p>
                  </a:txBody>
                  <a:tcPr/>
                </a:tc>
                <a:tc>
                  <a:txBody>
                    <a:bodyPr/>
                    <a:lstStyle/>
                    <a:p>
                      <a:pPr algn="l" fontAlgn="base"/>
                      <a:r>
                        <a:rPr lang="en-US" sz="1400" kern="1200" dirty="0">
                          <a:solidFill>
                            <a:srgbClr val="000000"/>
                          </a:solidFill>
                          <a:effectLst/>
                          <a:latin typeface="+mn-lt"/>
                          <a:ea typeface="+mn-ea"/>
                          <a:cs typeface="+mn-cs"/>
                        </a:rPr>
                        <a:t>1 counter</a:t>
                      </a:r>
                    </a:p>
                  </a:txBody>
                  <a:tcPr/>
                </a:tc>
                <a:extLst>
                  <a:ext uri="{0D108BD9-81ED-4DB2-BD59-A6C34878D82A}">
                    <a16:rowId xmlns:a16="http://schemas.microsoft.com/office/drawing/2014/main" val="3659510500"/>
                  </a:ext>
                </a:extLst>
              </a:tr>
              <a:tr h="333375">
                <a:tc>
                  <a:txBody>
                    <a:bodyPr/>
                    <a:lstStyle/>
                    <a:p>
                      <a:pPr algn="l" fontAlgn="base"/>
                      <a:r>
                        <a:rPr lang="en-US" sz="1400" dirty="0">
                          <a:solidFill>
                            <a:srgbClr val="000000"/>
                          </a:solidFill>
                          <a:effectLst/>
                          <a:latin typeface="Arial"/>
                        </a:rPr>
                        <a:t>Glue </a:t>
                      </a:r>
                      <a:r>
                        <a:rPr lang="en-US" sz="1400" dirty="0">
                          <a:solidFill>
                            <a:srgbClr val="F16038"/>
                          </a:solidFill>
                          <a:effectLst/>
                          <a:latin typeface="+mn-lt"/>
                        </a:rPr>
                        <a:t>(</a:t>
                      </a:r>
                      <a:r>
                        <a:rPr lang="en-US" sz="1400" dirty="0" err="1">
                          <a:solidFill>
                            <a:srgbClr val="F16038"/>
                          </a:solidFill>
                          <a:effectLst/>
                          <a:latin typeface="+mn-lt"/>
                        </a:rPr>
                        <a:t>Pegamento</a:t>
                      </a:r>
                      <a:r>
                        <a:rPr lang="en-US" sz="1400" dirty="0">
                          <a:solidFill>
                            <a:srgbClr val="F16038"/>
                          </a:solidFill>
                          <a:effectLst/>
                          <a:latin typeface="+mn-lt"/>
                        </a:rPr>
                        <a:t>)</a:t>
                      </a:r>
                      <a:endParaRPr lang="en-US" sz="1400" dirty="0">
                        <a:solidFill>
                          <a:srgbClr val="F16038"/>
                        </a:solidFill>
                        <a:effectLst/>
                        <a:latin typeface="Arial"/>
                      </a:endParaRPr>
                    </a:p>
                  </a:txBody>
                  <a:tcPr/>
                </a:tc>
                <a:tc>
                  <a:txBody>
                    <a:bodyPr/>
                    <a:lstStyle/>
                    <a:p>
                      <a:pPr algn="l" fontAlgn="base"/>
                      <a:r>
                        <a:rPr lang="en-US" sz="1400" dirty="0">
                          <a:solidFill>
                            <a:srgbClr val="000000"/>
                          </a:solidFill>
                          <a:effectLst/>
                        </a:rPr>
                        <a:t>2 counters</a:t>
                      </a:r>
                      <a:endParaRPr lang="en-US" b="0" i="0" dirty="0">
                        <a:solidFill>
                          <a:srgbClr val="000000"/>
                        </a:solidFill>
                        <a:effectLst/>
                      </a:endParaRPr>
                    </a:p>
                  </a:txBody>
                  <a:tcPr/>
                </a:tc>
                <a:extLst>
                  <a:ext uri="{0D108BD9-81ED-4DB2-BD59-A6C34878D82A}">
                    <a16:rowId xmlns:a16="http://schemas.microsoft.com/office/drawing/2014/main" val="456281347"/>
                  </a:ext>
                </a:extLst>
              </a:tr>
              <a:tr h="219075">
                <a:tc>
                  <a:txBody>
                    <a:bodyPr/>
                    <a:lstStyle/>
                    <a:p>
                      <a:pPr algn="l" fontAlgn="base"/>
                      <a:r>
                        <a:rPr lang="en-US" sz="1400" dirty="0">
                          <a:solidFill>
                            <a:srgbClr val="000000"/>
                          </a:solidFill>
                          <a:effectLst/>
                          <a:latin typeface="Arial"/>
                        </a:rPr>
                        <a:t>Tape </a:t>
                      </a:r>
                      <a:r>
                        <a:rPr lang="en-US" sz="1400" dirty="0">
                          <a:solidFill>
                            <a:srgbClr val="F16038"/>
                          </a:solidFill>
                          <a:effectLst/>
                          <a:latin typeface="Arial"/>
                        </a:rPr>
                        <a:t>(</a:t>
                      </a:r>
                      <a:r>
                        <a:rPr lang="en-US" sz="1400" dirty="0" err="1">
                          <a:solidFill>
                            <a:srgbClr val="F16038"/>
                          </a:solidFill>
                          <a:effectLst/>
                          <a:latin typeface="Arial"/>
                        </a:rPr>
                        <a:t>Cinta</a:t>
                      </a:r>
                      <a:r>
                        <a:rPr lang="en-US" sz="1400" dirty="0">
                          <a:solidFill>
                            <a:srgbClr val="F16038"/>
                          </a:solidFill>
                          <a:effectLst/>
                          <a:latin typeface="Arial"/>
                        </a:rPr>
                        <a:t> </a:t>
                      </a:r>
                      <a:r>
                        <a:rPr lang="en-US" sz="1400" dirty="0" err="1">
                          <a:solidFill>
                            <a:srgbClr val="F16038"/>
                          </a:solidFill>
                          <a:effectLst/>
                          <a:latin typeface="Arial"/>
                        </a:rPr>
                        <a:t>adhesiva</a:t>
                      </a:r>
                      <a:r>
                        <a:rPr lang="en-US" sz="1400" dirty="0">
                          <a:solidFill>
                            <a:srgbClr val="F16038"/>
                          </a:solidFill>
                          <a:effectLst/>
                          <a:latin typeface="Arial"/>
                        </a:rPr>
                        <a:t>)</a:t>
                      </a:r>
                    </a:p>
                  </a:txBody>
                  <a:tcPr/>
                </a:tc>
                <a:tc>
                  <a:txBody>
                    <a:bodyPr/>
                    <a:lstStyle/>
                    <a:p>
                      <a:pPr algn="l" fontAlgn="base"/>
                      <a:r>
                        <a:rPr lang="en-US" sz="1400" dirty="0">
                          <a:solidFill>
                            <a:srgbClr val="000000"/>
                          </a:solidFill>
                          <a:effectLst/>
                        </a:rPr>
                        <a:t>3 counters</a:t>
                      </a:r>
                      <a:endParaRPr lang="en-US" b="0" i="0" dirty="0">
                        <a:solidFill>
                          <a:srgbClr val="000000"/>
                        </a:solidFill>
                        <a:effectLst/>
                      </a:endParaRPr>
                    </a:p>
                  </a:txBody>
                  <a:tcPr/>
                </a:tc>
                <a:extLst>
                  <a:ext uri="{0D108BD9-81ED-4DB2-BD59-A6C34878D82A}">
                    <a16:rowId xmlns:a16="http://schemas.microsoft.com/office/drawing/2014/main" val="346595951"/>
                  </a:ext>
                </a:extLst>
              </a:tr>
              <a:tr h="219075">
                <a:tc>
                  <a:txBody>
                    <a:bodyPr/>
                    <a:lstStyle/>
                    <a:p>
                      <a:pPr algn="l" fontAlgn="base"/>
                      <a:r>
                        <a:rPr lang="en-US" sz="1400" kern="1200" dirty="0">
                          <a:solidFill>
                            <a:srgbClr val="000000"/>
                          </a:solidFill>
                          <a:effectLst/>
                          <a:latin typeface="+mn-lt"/>
                          <a:ea typeface="+mn-ea"/>
                          <a:cs typeface="+mn-cs"/>
                        </a:rPr>
                        <a:t>Rubber</a:t>
                      </a:r>
                      <a:r>
                        <a:rPr lang="en-US" sz="1400" dirty="0">
                          <a:solidFill>
                            <a:srgbClr val="000000"/>
                          </a:solidFill>
                          <a:effectLst/>
                          <a:latin typeface="+mn-lt"/>
                        </a:rPr>
                        <a:t> Bands </a:t>
                      </a:r>
                      <a:r>
                        <a:rPr lang="en-US" sz="1400" dirty="0">
                          <a:solidFill>
                            <a:srgbClr val="F16038"/>
                          </a:solidFill>
                          <a:effectLst/>
                          <a:latin typeface="+mn-lt"/>
                        </a:rPr>
                        <a:t>(Bandas de Goma</a:t>
                      </a:r>
                      <a:r>
                        <a:rPr lang="es" sz="1400" b="0" i="0" u="none" strike="noStrike" noProof="0" dirty="0">
                          <a:solidFill>
                            <a:srgbClr val="F16038"/>
                          </a:solidFill>
                          <a:effectLst/>
                          <a:latin typeface="+mn-lt"/>
                        </a:rPr>
                        <a:t>)</a:t>
                      </a:r>
                      <a:endParaRPr lang="en-US" sz="1400" dirty="0">
                        <a:solidFill>
                          <a:srgbClr val="F16038"/>
                        </a:solidFill>
                        <a:effectLst/>
                        <a:latin typeface="+mn-lt"/>
                      </a:endParaRPr>
                    </a:p>
                  </a:txBody>
                  <a:tcPr/>
                </a:tc>
                <a:tc>
                  <a:txBody>
                    <a:bodyPr/>
                    <a:lstStyle/>
                    <a:p>
                      <a:pPr algn="l" fontAlgn="base"/>
                      <a:r>
                        <a:rPr lang="en-US" sz="1400" dirty="0">
                          <a:solidFill>
                            <a:srgbClr val="000000"/>
                          </a:solidFill>
                          <a:effectLst/>
                        </a:rPr>
                        <a:t>1 counter for 10 bands</a:t>
                      </a:r>
                      <a:endParaRPr lang="en-US" b="0" i="0" dirty="0">
                        <a:solidFill>
                          <a:srgbClr val="000000"/>
                        </a:solidFill>
                        <a:effectLst/>
                      </a:endParaRPr>
                    </a:p>
                  </a:txBody>
                  <a:tcPr/>
                </a:tc>
                <a:extLst>
                  <a:ext uri="{0D108BD9-81ED-4DB2-BD59-A6C34878D82A}">
                    <a16:rowId xmlns:a16="http://schemas.microsoft.com/office/drawing/2014/main" val="4095696683"/>
                  </a:ext>
                </a:extLst>
              </a:tr>
              <a:tr h="219075">
                <a:tc>
                  <a:txBody>
                    <a:bodyPr/>
                    <a:lstStyle/>
                    <a:p>
                      <a:pPr lvl="0" algn="l">
                        <a:buNone/>
                      </a:pPr>
                      <a:r>
                        <a:rPr lang="es" sz="1400" b="0" i="0" u="none" strike="noStrike" noProof="0" dirty="0">
                          <a:solidFill>
                            <a:schemeClr val="accent6">
                              <a:lumMod val="50000"/>
                            </a:schemeClr>
                          </a:solidFill>
                          <a:effectLst/>
                          <a:latin typeface="+mn-lt"/>
                        </a:rPr>
                        <a:t>Chenille Stick </a:t>
                      </a:r>
                      <a:r>
                        <a:rPr lang="es" sz="1400" b="0" i="0" u="none" strike="noStrike" noProof="0" dirty="0">
                          <a:solidFill>
                            <a:srgbClr val="F16038"/>
                          </a:solidFill>
                          <a:effectLst/>
                          <a:latin typeface="+mn-lt"/>
                        </a:rPr>
                        <a:t>(Palo de Chenilla)</a:t>
                      </a:r>
                    </a:p>
                  </a:txBody>
                  <a:tcPr/>
                </a:tc>
                <a:tc>
                  <a:txBody>
                    <a:bodyPr/>
                    <a:lstStyle/>
                    <a:p>
                      <a:pPr lvl="0" algn="l">
                        <a:buNone/>
                      </a:pPr>
                      <a:r>
                        <a:rPr lang="en-US" sz="1400" dirty="0">
                          <a:solidFill>
                            <a:srgbClr val="000000"/>
                          </a:solidFill>
                          <a:effectLst/>
                        </a:rPr>
                        <a:t>1 counter</a:t>
                      </a:r>
                    </a:p>
                  </a:txBody>
                  <a:tcPr/>
                </a:tc>
                <a:extLst>
                  <a:ext uri="{0D108BD9-81ED-4DB2-BD59-A6C34878D82A}">
                    <a16:rowId xmlns:a16="http://schemas.microsoft.com/office/drawing/2014/main" val="439544049"/>
                  </a:ext>
                </a:extLst>
              </a:tr>
              <a:tr h="219075">
                <a:tc>
                  <a:txBody>
                    <a:bodyPr/>
                    <a:lstStyle/>
                    <a:p>
                      <a:pPr algn="l" fontAlgn="base"/>
                      <a:r>
                        <a:rPr lang="en-US" sz="1400" dirty="0">
                          <a:solidFill>
                            <a:srgbClr val="000000"/>
                          </a:solidFill>
                          <a:effectLst/>
                          <a:latin typeface="Arial"/>
                        </a:rPr>
                        <a:t>String </a:t>
                      </a:r>
                      <a:r>
                        <a:rPr lang="en-US" sz="1400" dirty="0">
                          <a:solidFill>
                            <a:srgbClr val="F16038"/>
                          </a:solidFill>
                          <a:effectLst/>
                          <a:latin typeface="+mn-lt"/>
                        </a:rPr>
                        <a:t>(Cadena)</a:t>
                      </a:r>
                      <a:endParaRPr lang="en-US" sz="1400" dirty="0">
                        <a:solidFill>
                          <a:srgbClr val="F16038"/>
                        </a:solidFill>
                        <a:effectLst/>
                        <a:latin typeface="Arial"/>
                      </a:endParaRPr>
                    </a:p>
                  </a:txBody>
                  <a:tcPr/>
                </a:tc>
                <a:tc>
                  <a:txBody>
                    <a:bodyPr/>
                    <a:lstStyle/>
                    <a:p>
                      <a:pPr algn="l" fontAlgn="base"/>
                      <a:r>
                        <a:rPr lang="en-US" sz="1400" dirty="0">
                          <a:solidFill>
                            <a:srgbClr val="000000"/>
                          </a:solidFill>
                          <a:effectLst/>
                        </a:rPr>
                        <a:t>1 counter per 12 inches</a:t>
                      </a:r>
                      <a:endParaRPr lang="en-US" b="0" i="0" dirty="0">
                        <a:solidFill>
                          <a:srgbClr val="000000"/>
                        </a:solidFill>
                        <a:effectLst/>
                      </a:endParaRPr>
                    </a:p>
                  </a:txBody>
                  <a:tcPr/>
                </a:tc>
                <a:extLst>
                  <a:ext uri="{0D108BD9-81ED-4DB2-BD59-A6C34878D82A}">
                    <a16:rowId xmlns:a16="http://schemas.microsoft.com/office/drawing/2014/main" val="2439297170"/>
                  </a:ext>
                </a:extLst>
              </a:tr>
              <a:tr h="219075">
                <a:tc>
                  <a:txBody>
                    <a:bodyPr/>
                    <a:lstStyle/>
                    <a:p>
                      <a:pPr algn="l" fontAlgn="base"/>
                      <a:r>
                        <a:rPr lang="en-US" sz="1400" kern="1200" dirty="0">
                          <a:solidFill>
                            <a:srgbClr val="000000"/>
                          </a:solidFill>
                          <a:effectLst/>
                          <a:latin typeface="+mn-lt"/>
                          <a:ea typeface="+mn-ea"/>
                          <a:cs typeface="+mn-cs"/>
                        </a:rPr>
                        <a:t>Thick Foam Sheet </a:t>
                      </a:r>
                      <a:r>
                        <a:rPr lang="en-US" sz="1400" dirty="0">
                          <a:solidFill>
                            <a:srgbClr val="F16038"/>
                          </a:solidFill>
                          <a:effectLst/>
                          <a:latin typeface="+mn-lt"/>
                        </a:rPr>
                        <a:t>(Hoja de </a:t>
                      </a:r>
                      <a:r>
                        <a:rPr lang="en-US" sz="1400" dirty="0" err="1">
                          <a:solidFill>
                            <a:srgbClr val="F16038"/>
                          </a:solidFill>
                          <a:effectLst/>
                          <a:latin typeface="+mn-lt"/>
                        </a:rPr>
                        <a:t>Espuma</a:t>
                      </a:r>
                      <a:r>
                        <a:rPr lang="en-US" sz="1400" dirty="0">
                          <a:solidFill>
                            <a:srgbClr val="F16038"/>
                          </a:solidFill>
                          <a:effectLst/>
                          <a:latin typeface="+mn-lt"/>
                        </a:rPr>
                        <a:t> </a:t>
                      </a:r>
                      <a:r>
                        <a:rPr lang="en-US" sz="1400" dirty="0" err="1">
                          <a:solidFill>
                            <a:srgbClr val="F16038"/>
                          </a:solidFill>
                          <a:effectLst/>
                          <a:latin typeface="+mn-lt"/>
                        </a:rPr>
                        <a:t>Gruesa</a:t>
                      </a:r>
                      <a:r>
                        <a:rPr lang="es" sz="1400" b="0" i="0" u="none" strike="noStrike" noProof="0" dirty="0">
                          <a:solidFill>
                            <a:srgbClr val="F16038"/>
                          </a:solidFill>
                          <a:effectLst/>
                          <a:latin typeface="+mn-lt"/>
                        </a:rPr>
                        <a:t>)</a:t>
                      </a: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2 counters</a:t>
                      </a:r>
                    </a:p>
                  </a:txBody>
                  <a:tcPr/>
                </a:tc>
                <a:extLst>
                  <a:ext uri="{0D108BD9-81ED-4DB2-BD59-A6C34878D82A}">
                    <a16:rowId xmlns:a16="http://schemas.microsoft.com/office/drawing/2014/main" val="3621267594"/>
                  </a:ext>
                </a:extLst>
              </a:tr>
              <a:tr h="219075">
                <a:tc>
                  <a:txBody>
                    <a:bodyPr/>
                    <a:lstStyle/>
                    <a:p>
                      <a:pPr algn="l" fontAlgn="base"/>
                      <a:r>
                        <a:rPr lang="es" sz="1400" b="0" i="0" u="none" strike="noStrike" noProof="0" dirty="0" err="1">
                          <a:solidFill>
                            <a:srgbClr val="000000"/>
                          </a:solidFill>
                          <a:effectLst/>
                          <a:latin typeface="+mn-lt"/>
                        </a:rPr>
                        <a:t>Scissors</a:t>
                      </a:r>
                      <a:r>
                        <a:rPr lang="es" sz="1400" b="0" i="0" u="none" strike="noStrike" noProof="0" dirty="0">
                          <a:solidFill>
                            <a:srgbClr val="F16038"/>
                          </a:solidFill>
                          <a:effectLst/>
                          <a:latin typeface="+mn-lt"/>
                        </a:rPr>
                        <a:t> (Tijeras)</a:t>
                      </a: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2 counters</a:t>
                      </a:r>
                    </a:p>
                  </a:txBody>
                  <a:tcPr/>
                </a:tc>
                <a:extLst>
                  <a:ext uri="{0D108BD9-81ED-4DB2-BD59-A6C34878D82A}">
                    <a16:rowId xmlns:a16="http://schemas.microsoft.com/office/drawing/2014/main" val="3836422674"/>
                  </a:ext>
                </a:extLst>
              </a:tr>
            </a:tbl>
          </a:graphicData>
        </a:graphic>
      </p:graphicFrame>
      <p:sp>
        <p:nvSpPr>
          <p:cNvPr id="6" name="Title 1">
            <a:extLst>
              <a:ext uri="{FF2B5EF4-FFF2-40B4-BE49-F238E27FC236}">
                <a16:creationId xmlns:a16="http://schemas.microsoft.com/office/drawing/2014/main" id="{06DA1463-173F-469F-1A3A-88C4F5BE7E23}"/>
              </a:ext>
            </a:extLst>
          </p:cNvPr>
          <p:cNvSpPr>
            <a:spLocks noGrp="1"/>
          </p:cNvSpPr>
          <p:nvPr>
            <p:ph type="title"/>
          </p:nvPr>
        </p:nvSpPr>
        <p:spPr/>
        <p:txBody>
          <a:bodyPr/>
          <a:lstStyle/>
          <a:p>
            <a:r>
              <a:rPr lang="en-US" dirty="0">
                <a:latin typeface="Arial"/>
                <a:cs typeface="Arial"/>
              </a:rPr>
              <a:t>Explore Materials (Grade 2)</a:t>
            </a:r>
            <a:br>
              <a:rPr lang="en-US" dirty="0">
                <a:latin typeface="Arial"/>
                <a:cs typeface="Arial"/>
              </a:rPr>
            </a:br>
            <a:r>
              <a:rPr lang="en-US" dirty="0">
                <a:solidFill>
                  <a:schemeClr val="accent2"/>
                </a:solidFill>
                <a:latin typeface="Arial"/>
                <a:cs typeface="Arial"/>
              </a:rPr>
              <a:t>(</a:t>
            </a:r>
            <a:r>
              <a:rPr lang="en-US" dirty="0" err="1">
                <a:solidFill>
                  <a:schemeClr val="accent2"/>
                </a:solidFill>
                <a:latin typeface="Arial"/>
                <a:cs typeface="Arial"/>
              </a:rPr>
              <a:t>Explorar</a:t>
            </a:r>
            <a:r>
              <a:rPr lang="en-US" dirty="0">
                <a:solidFill>
                  <a:schemeClr val="accent2"/>
                </a:solidFill>
                <a:latin typeface="Arial"/>
                <a:cs typeface="Arial"/>
              </a:rPr>
              <a:t> </a:t>
            </a:r>
            <a:r>
              <a:rPr lang="en-US" dirty="0" err="1">
                <a:solidFill>
                  <a:schemeClr val="accent2"/>
                </a:solidFill>
                <a:latin typeface="Arial"/>
                <a:cs typeface="Arial"/>
              </a:rPr>
              <a:t>Materiales</a:t>
            </a:r>
            <a:r>
              <a:rPr lang="en-US" dirty="0">
                <a:solidFill>
                  <a:schemeClr val="accent2"/>
                </a:solidFill>
                <a:latin typeface="Arial"/>
                <a:cs typeface="Arial"/>
              </a:rPr>
              <a:t>)</a:t>
            </a:r>
          </a:p>
        </p:txBody>
      </p:sp>
    </p:spTree>
    <p:extLst>
      <p:ext uri="{BB962C8B-B14F-4D97-AF65-F5344CB8AC3E}">
        <p14:creationId xmlns:p14="http://schemas.microsoft.com/office/powerpoint/2010/main" val="853426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D52E-242E-4DF8-83B4-066B1143B5FC}"/>
              </a:ext>
            </a:extLst>
          </p:cNvPr>
          <p:cNvSpPr>
            <a:spLocks noGrp="1"/>
          </p:cNvSpPr>
          <p:nvPr>
            <p:ph type="title"/>
          </p:nvPr>
        </p:nvSpPr>
        <p:spPr/>
        <p:txBody>
          <a:bodyPr/>
          <a:lstStyle/>
          <a:p>
            <a:r>
              <a:rPr lang="en-US" sz="2800" dirty="0">
                <a:latin typeface="Arial"/>
                <a:cs typeface="Arial"/>
              </a:rPr>
              <a:t>Explore Materials (Grades 3, 7-8)</a:t>
            </a:r>
            <a:br>
              <a:rPr lang="en-US" sz="2800" dirty="0">
                <a:latin typeface="Arial"/>
                <a:cs typeface="Arial"/>
              </a:rPr>
            </a:br>
            <a:r>
              <a:rPr lang="en-US" sz="2800" dirty="0">
                <a:solidFill>
                  <a:schemeClr val="accent2"/>
                </a:solidFill>
                <a:latin typeface="Arial"/>
                <a:cs typeface="Arial"/>
              </a:rPr>
              <a:t>(</a:t>
            </a:r>
            <a:r>
              <a:rPr lang="en-US" sz="2800" dirty="0" err="1">
                <a:solidFill>
                  <a:schemeClr val="accent2"/>
                </a:solidFill>
                <a:latin typeface="Arial"/>
                <a:cs typeface="Arial"/>
              </a:rPr>
              <a:t>Explorar</a:t>
            </a:r>
            <a:r>
              <a:rPr lang="en-US" sz="2800" dirty="0">
                <a:solidFill>
                  <a:schemeClr val="accent2"/>
                </a:solidFill>
                <a:latin typeface="Arial"/>
                <a:cs typeface="Arial"/>
              </a:rPr>
              <a:t> </a:t>
            </a:r>
            <a:r>
              <a:rPr lang="en-US" sz="2800" dirty="0" err="1">
                <a:solidFill>
                  <a:schemeClr val="accent2"/>
                </a:solidFill>
                <a:latin typeface="Arial"/>
                <a:cs typeface="Arial"/>
              </a:rPr>
              <a:t>Materiales</a:t>
            </a:r>
            <a:r>
              <a:rPr lang="en-US" sz="2800" dirty="0">
                <a:solidFill>
                  <a:schemeClr val="accent2"/>
                </a:solidFill>
                <a:latin typeface="Arial"/>
                <a:cs typeface="Arial"/>
              </a:rPr>
              <a:t>)</a:t>
            </a:r>
          </a:p>
        </p:txBody>
      </p:sp>
      <p:sp>
        <p:nvSpPr>
          <p:cNvPr id="3" name="Table Placeholder 2">
            <a:extLst>
              <a:ext uri="{FF2B5EF4-FFF2-40B4-BE49-F238E27FC236}">
                <a16:creationId xmlns:a16="http://schemas.microsoft.com/office/drawing/2014/main" id="{6B7FF10A-69B1-63F8-B217-E24E2623B54B}"/>
              </a:ext>
            </a:extLst>
          </p:cNvPr>
          <p:cNvSpPr>
            <a:spLocks noGrp="1"/>
          </p:cNvSpPr>
          <p:nvPr>
            <p:ph type="tbl" sz="quarter" idx="10"/>
          </p:nvPr>
        </p:nvSpPr>
        <p:spPr/>
        <p:txBody>
          <a:bodyPr/>
          <a:lstStyle/>
          <a:p>
            <a:endParaRPr lang="en-US"/>
          </a:p>
        </p:txBody>
      </p:sp>
      <p:graphicFrame>
        <p:nvGraphicFramePr>
          <p:cNvPr id="11" name="Table 10">
            <a:extLst>
              <a:ext uri="{FF2B5EF4-FFF2-40B4-BE49-F238E27FC236}">
                <a16:creationId xmlns:a16="http://schemas.microsoft.com/office/drawing/2014/main" id="{434BE538-288C-4778-854C-FD65D9C01C6D}"/>
              </a:ext>
            </a:extLst>
          </p:cNvPr>
          <p:cNvGraphicFramePr>
            <a:graphicFrameLocks noGrp="1"/>
          </p:cNvGraphicFramePr>
          <p:nvPr>
            <p:extLst>
              <p:ext uri="{D42A27DB-BD31-4B8C-83A1-F6EECF244321}">
                <p14:modId xmlns:p14="http://schemas.microsoft.com/office/powerpoint/2010/main" val="708229637"/>
              </p:ext>
            </p:extLst>
          </p:nvPr>
        </p:nvGraphicFramePr>
        <p:xfrm>
          <a:off x="4535200" y="1599708"/>
          <a:ext cx="6355074" cy="3744875"/>
        </p:xfrm>
        <a:graphic>
          <a:graphicData uri="http://schemas.openxmlformats.org/drawingml/2006/table">
            <a:tbl>
              <a:tblPr firstRow="1" bandRow="1">
                <a:tableStyleId>{5C22544A-7EE6-4342-B048-85BDC9FD1C3A}</a:tableStyleId>
              </a:tblPr>
              <a:tblGrid>
                <a:gridCol w="4288015">
                  <a:extLst>
                    <a:ext uri="{9D8B030D-6E8A-4147-A177-3AD203B41FA5}">
                      <a16:colId xmlns:a16="http://schemas.microsoft.com/office/drawing/2014/main" val="685035288"/>
                    </a:ext>
                  </a:extLst>
                </a:gridCol>
                <a:gridCol w="2067059">
                  <a:extLst>
                    <a:ext uri="{9D8B030D-6E8A-4147-A177-3AD203B41FA5}">
                      <a16:colId xmlns:a16="http://schemas.microsoft.com/office/drawing/2014/main" val="3675114989"/>
                    </a:ext>
                  </a:extLst>
                </a:gridCol>
              </a:tblGrid>
              <a:tr h="219075">
                <a:tc>
                  <a:txBody>
                    <a:bodyPr/>
                    <a:lstStyle/>
                    <a:p>
                      <a:pPr algn="l" fontAlgn="base"/>
                      <a:r>
                        <a:rPr lang="en-US" sz="1400" dirty="0">
                          <a:effectLst/>
                        </a:rPr>
                        <a:t>Materials (Materiales)​</a:t>
                      </a:r>
                      <a:endParaRPr lang="en-US" b="1" i="0" dirty="0">
                        <a:solidFill>
                          <a:srgbClr val="FFFFFF"/>
                        </a:solidFill>
                        <a:effectLst/>
                      </a:endParaRPr>
                    </a:p>
                  </a:txBody>
                  <a:tcPr/>
                </a:tc>
                <a:tc>
                  <a:txBody>
                    <a:bodyPr/>
                    <a:lstStyle/>
                    <a:p>
                      <a:pPr algn="l" fontAlgn="base"/>
                      <a:r>
                        <a:rPr lang="en-US" sz="1400" dirty="0">
                          <a:effectLst/>
                        </a:rPr>
                        <a:t>Cost (Costo)​</a:t>
                      </a:r>
                      <a:endParaRPr lang="en-US" b="1" i="0" dirty="0">
                        <a:solidFill>
                          <a:srgbClr val="FFFFFF"/>
                        </a:solidFill>
                        <a:effectLst/>
                      </a:endParaRPr>
                    </a:p>
                  </a:txBody>
                  <a:tcPr/>
                </a:tc>
                <a:extLst>
                  <a:ext uri="{0D108BD9-81ED-4DB2-BD59-A6C34878D82A}">
                    <a16:rowId xmlns:a16="http://schemas.microsoft.com/office/drawing/2014/main" val="1177583478"/>
                  </a:ext>
                </a:extLst>
              </a:tr>
              <a:tr h="219075">
                <a:tc>
                  <a:txBody>
                    <a:bodyPr/>
                    <a:lstStyle/>
                    <a:p>
                      <a:pPr algn="l" fontAlgn="base"/>
                      <a:r>
                        <a:rPr lang="en-US" sz="1400" dirty="0">
                          <a:solidFill>
                            <a:srgbClr val="000000"/>
                          </a:solidFill>
                          <a:effectLst/>
                          <a:latin typeface="Arial"/>
                        </a:rPr>
                        <a:t>Wagon </a:t>
                      </a:r>
                      <a:r>
                        <a:rPr lang="en-US" sz="1400" dirty="0">
                          <a:solidFill>
                            <a:srgbClr val="F16038"/>
                          </a:solidFill>
                          <a:effectLst/>
                          <a:latin typeface="+mn-lt"/>
                        </a:rPr>
                        <a:t>(</a:t>
                      </a:r>
                      <a:r>
                        <a:rPr lang="en-US" sz="1400" dirty="0" err="1">
                          <a:solidFill>
                            <a:srgbClr val="F16038"/>
                          </a:solidFill>
                          <a:effectLst/>
                          <a:latin typeface="+mn-lt"/>
                        </a:rPr>
                        <a:t>Vagón</a:t>
                      </a:r>
                      <a:r>
                        <a:rPr lang="en-US" sz="1400" dirty="0">
                          <a:solidFill>
                            <a:srgbClr val="F16038"/>
                          </a:solidFill>
                          <a:effectLst/>
                          <a:latin typeface="+mn-lt"/>
                        </a:rPr>
                        <a:t>)</a:t>
                      </a:r>
                      <a:endParaRPr lang="en-US" sz="1400" dirty="0">
                        <a:solidFill>
                          <a:srgbClr val="F16038"/>
                        </a:solidFill>
                        <a:effectLst/>
                        <a:latin typeface="Arial"/>
                      </a:endParaRPr>
                    </a:p>
                  </a:txBody>
                  <a:tcPr/>
                </a:tc>
                <a:tc>
                  <a:txBody>
                    <a:bodyPr/>
                    <a:lstStyle/>
                    <a:p>
                      <a:pPr algn="l" fontAlgn="base"/>
                      <a:r>
                        <a:rPr lang="en-US" sz="1400" dirty="0">
                          <a:solidFill>
                            <a:srgbClr val="000000"/>
                          </a:solidFill>
                          <a:effectLst/>
                        </a:rPr>
                        <a:t>Free</a:t>
                      </a:r>
                      <a:endParaRPr lang="en-US" b="0" i="0" dirty="0">
                        <a:solidFill>
                          <a:srgbClr val="000000"/>
                        </a:solidFill>
                        <a:effectLst/>
                      </a:endParaRPr>
                    </a:p>
                  </a:txBody>
                  <a:tcPr/>
                </a:tc>
                <a:extLst>
                  <a:ext uri="{0D108BD9-81ED-4DB2-BD59-A6C34878D82A}">
                    <a16:rowId xmlns:a16="http://schemas.microsoft.com/office/drawing/2014/main" val="2325012878"/>
                  </a:ext>
                </a:extLst>
              </a:tr>
              <a:tr h="219075">
                <a:tc>
                  <a:txBody>
                    <a:bodyPr/>
                    <a:lstStyle/>
                    <a:p>
                      <a:pPr lvl="0" algn="l">
                        <a:buNone/>
                      </a:pPr>
                      <a:r>
                        <a:rPr lang="en-US" sz="1400" dirty="0">
                          <a:solidFill>
                            <a:srgbClr val="000000"/>
                          </a:solidFill>
                          <a:effectLst/>
                          <a:latin typeface="+mn-lt"/>
                        </a:rPr>
                        <a:t>Small Popsicle Sticks </a:t>
                      </a:r>
                      <a:r>
                        <a:rPr lang="en-US" sz="1400" b="0" i="0" u="none" strike="noStrike" noProof="0" dirty="0">
                          <a:solidFill>
                            <a:srgbClr val="F16038"/>
                          </a:solidFill>
                          <a:effectLst/>
                          <a:latin typeface="+mn-lt"/>
                        </a:rPr>
                        <a:t>(</a:t>
                      </a:r>
                      <a:r>
                        <a:rPr lang="en-US" sz="1400" b="0" i="0" u="none" strike="noStrike" noProof="0" dirty="0" err="1">
                          <a:solidFill>
                            <a:srgbClr val="F16038"/>
                          </a:solidFill>
                          <a:effectLst/>
                          <a:latin typeface="+mn-lt"/>
                        </a:rPr>
                        <a:t>Palitos</a:t>
                      </a:r>
                      <a:r>
                        <a:rPr lang="en-US" sz="1400" b="0" i="0" u="none" strike="noStrike" noProof="0" dirty="0">
                          <a:solidFill>
                            <a:srgbClr val="F16038"/>
                          </a:solidFill>
                          <a:effectLst/>
                          <a:latin typeface="+mn-lt"/>
                        </a:rPr>
                        <a:t> de </a:t>
                      </a:r>
                      <a:r>
                        <a:rPr lang="en-US" sz="1400" b="0" i="0" u="none" strike="noStrike" noProof="0" dirty="0" err="1">
                          <a:solidFill>
                            <a:srgbClr val="F16038"/>
                          </a:solidFill>
                          <a:effectLst/>
                          <a:latin typeface="+mn-lt"/>
                        </a:rPr>
                        <a:t>Helado</a:t>
                      </a:r>
                      <a:r>
                        <a:rPr lang="en-US" sz="1400" b="0" i="0" u="none" strike="noStrike" noProof="0" dirty="0">
                          <a:solidFill>
                            <a:srgbClr val="F16038"/>
                          </a:solidFill>
                          <a:effectLst/>
                          <a:latin typeface="+mn-lt"/>
                        </a:rPr>
                        <a:t> </a:t>
                      </a:r>
                      <a:r>
                        <a:rPr lang="en-US" sz="1400" b="0" i="0" u="none" strike="noStrike" noProof="0" dirty="0" err="1">
                          <a:solidFill>
                            <a:srgbClr val="F16038"/>
                          </a:solidFill>
                          <a:effectLst/>
                          <a:latin typeface="+mn-lt"/>
                        </a:rPr>
                        <a:t>Pequeños</a:t>
                      </a:r>
                      <a:r>
                        <a:rPr lang="es" sz="1400" b="0" i="0" u="none" strike="noStrike" noProof="0" dirty="0">
                          <a:solidFill>
                            <a:srgbClr val="F16038"/>
                          </a:solidFill>
                          <a:effectLst/>
                          <a:latin typeface="+mn-lt"/>
                        </a:rPr>
                        <a:t>)</a:t>
                      </a:r>
                      <a:endParaRPr lang="en-US" sz="1400" dirty="0">
                        <a:solidFill>
                          <a:srgbClr val="F16038"/>
                        </a:solidFill>
                        <a:effectLst/>
                        <a:latin typeface="+mn-lt"/>
                      </a:endParaRPr>
                    </a:p>
                  </a:txBody>
                  <a:tcPr/>
                </a:tc>
                <a:tc>
                  <a:txBody>
                    <a:bodyPr/>
                    <a:lstStyle/>
                    <a:p>
                      <a:pPr algn="l" fontAlgn="base"/>
                      <a:r>
                        <a:rPr lang="en-US" sz="1400" dirty="0">
                          <a:solidFill>
                            <a:srgbClr val="000000"/>
                          </a:solidFill>
                          <a:effectLst/>
                        </a:rPr>
                        <a:t>$10 for 10 sticks</a:t>
                      </a:r>
                      <a:endParaRPr lang="en-US" b="0" i="0" dirty="0">
                        <a:solidFill>
                          <a:srgbClr val="000000"/>
                        </a:solidFill>
                        <a:effectLst/>
                      </a:endParaRPr>
                    </a:p>
                  </a:txBody>
                  <a:tcPr/>
                </a:tc>
                <a:extLst>
                  <a:ext uri="{0D108BD9-81ED-4DB2-BD59-A6C34878D82A}">
                    <a16:rowId xmlns:a16="http://schemas.microsoft.com/office/drawing/2014/main" val="2243605285"/>
                  </a:ext>
                </a:extLst>
              </a:tr>
              <a:tr h="363500">
                <a:tc>
                  <a:txBody>
                    <a:bodyPr/>
                    <a:lstStyle/>
                    <a:p>
                      <a:pPr lvl="0" algn="l">
                        <a:buNone/>
                      </a:pPr>
                      <a:r>
                        <a:rPr lang="en-US" sz="1400" dirty="0">
                          <a:solidFill>
                            <a:srgbClr val="000000"/>
                          </a:solidFill>
                          <a:effectLst/>
                          <a:latin typeface="+mn-lt"/>
                        </a:rPr>
                        <a:t>Large Popsicle Sticks </a:t>
                      </a:r>
                      <a:r>
                        <a:rPr lang="en-US" sz="1400" b="0" i="0" u="none" strike="noStrike" noProof="0" dirty="0">
                          <a:solidFill>
                            <a:srgbClr val="F16038"/>
                          </a:solidFill>
                          <a:effectLst/>
                          <a:latin typeface="+mn-lt"/>
                        </a:rPr>
                        <a:t>(</a:t>
                      </a:r>
                      <a:r>
                        <a:rPr lang="en-US" sz="1400" b="0" i="0" u="none" strike="noStrike" noProof="0" dirty="0" err="1">
                          <a:solidFill>
                            <a:srgbClr val="F16038"/>
                          </a:solidFill>
                          <a:effectLst/>
                          <a:latin typeface="+mn-lt"/>
                        </a:rPr>
                        <a:t>Palitos</a:t>
                      </a:r>
                      <a:r>
                        <a:rPr lang="en-US" sz="1400" b="0" i="0" u="none" strike="noStrike" noProof="0" dirty="0">
                          <a:solidFill>
                            <a:srgbClr val="F16038"/>
                          </a:solidFill>
                          <a:effectLst/>
                          <a:latin typeface="+mn-lt"/>
                        </a:rPr>
                        <a:t> de </a:t>
                      </a:r>
                      <a:r>
                        <a:rPr lang="en-US" sz="1400" b="0" i="0" u="none" strike="noStrike" noProof="0" dirty="0" err="1">
                          <a:solidFill>
                            <a:srgbClr val="F16038"/>
                          </a:solidFill>
                          <a:effectLst/>
                          <a:latin typeface="+mn-lt"/>
                        </a:rPr>
                        <a:t>Helado</a:t>
                      </a:r>
                      <a:r>
                        <a:rPr lang="en-US" sz="1400" b="0" i="0" u="none" strike="noStrike" noProof="0" dirty="0">
                          <a:solidFill>
                            <a:srgbClr val="F16038"/>
                          </a:solidFill>
                          <a:effectLst/>
                          <a:latin typeface="+mn-lt"/>
                        </a:rPr>
                        <a:t> Grandes)</a:t>
                      </a:r>
                      <a:endParaRPr lang="en-US" sz="1400" dirty="0">
                        <a:solidFill>
                          <a:srgbClr val="F16038"/>
                        </a:solidFill>
                        <a:effectLst/>
                        <a:latin typeface="+mn-lt"/>
                      </a:endParaRPr>
                    </a:p>
                  </a:txBody>
                  <a:tcPr/>
                </a:tc>
                <a:tc>
                  <a:txBody>
                    <a:bodyPr/>
                    <a:lstStyle/>
                    <a:p>
                      <a:pPr algn="l" fontAlgn="base"/>
                      <a:r>
                        <a:rPr lang="en-US" sz="1400" dirty="0">
                          <a:solidFill>
                            <a:srgbClr val="000000"/>
                          </a:solidFill>
                          <a:effectLst/>
                        </a:rPr>
                        <a:t>$30 for 10 sticks</a:t>
                      </a:r>
                      <a:endParaRPr lang="en-US" b="0" i="0" dirty="0">
                        <a:solidFill>
                          <a:srgbClr val="000000"/>
                        </a:solidFill>
                        <a:effectLst/>
                      </a:endParaRPr>
                    </a:p>
                  </a:txBody>
                  <a:tcPr/>
                </a:tc>
                <a:extLst>
                  <a:ext uri="{0D108BD9-81ED-4DB2-BD59-A6C34878D82A}">
                    <a16:rowId xmlns:a16="http://schemas.microsoft.com/office/drawing/2014/main" val="1408710571"/>
                  </a:ext>
                </a:extLst>
              </a:tr>
              <a:tr h="219075">
                <a:tc>
                  <a:txBody>
                    <a:bodyPr/>
                    <a:lstStyle/>
                    <a:p>
                      <a:pPr lvl="0" algn="l">
                        <a:buNone/>
                      </a:pPr>
                      <a:r>
                        <a:rPr lang="en-US" sz="1400" kern="1200" noProof="0" dirty="0">
                          <a:solidFill>
                            <a:srgbClr val="000000"/>
                          </a:solidFill>
                          <a:effectLst/>
                          <a:latin typeface="Arial"/>
                          <a:ea typeface="+mn-ea"/>
                          <a:cs typeface="+mn-cs"/>
                        </a:rPr>
                        <a:t>Straw </a:t>
                      </a:r>
                      <a:r>
                        <a:rPr lang="en-US" sz="1400" b="0" i="0" u="none" strike="noStrike" kern="1200" noProof="0" dirty="0">
                          <a:solidFill>
                            <a:srgbClr val="F16038"/>
                          </a:solidFill>
                          <a:effectLst/>
                          <a:latin typeface="Arial"/>
                          <a:ea typeface="+mn-ea"/>
                          <a:cs typeface="+mn-cs"/>
                        </a:rPr>
                        <a:t>(Pajita</a:t>
                      </a:r>
                      <a:r>
                        <a:rPr lang="en-US" sz="1400" b="0" i="0" u="none" strike="noStrike" noProof="0" dirty="0">
                          <a:solidFill>
                            <a:srgbClr val="F16038"/>
                          </a:solidFill>
                          <a:effectLst/>
                          <a:latin typeface="Arial"/>
                        </a:rPr>
                        <a:t>) </a:t>
                      </a:r>
                    </a:p>
                  </a:txBody>
                  <a:tcPr/>
                </a:tc>
                <a:tc>
                  <a:txBody>
                    <a:bodyPr/>
                    <a:lstStyle/>
                    <a:p>
                      <a:pPr algn="l" fontAlgn="base"/>
                      <a:r>
                        <a:rPr lang="en-US" sz="1400" kern="1200" dirty="0">
                          <a:solidFill>
                            <a:srgbClr val="000000"/>
                          </a:solidFill>
                          <a:effectLst/>
                          <a:latin typeface="+mn-lt"/>
                          <a:ea typeface="+mn-ea"/>
                          <a:cs typeface="+mn-cs"/>
                        </a:rPr>
                        <a:t>$10</a:t>
                      </a:r>
                    </a:p>
                  </a:txBody>
                  <a:tcPr/>
                </a:tc>
                <a:extLst>
                  <a:ext uri="{0D108BD9-81ED-4DB2-BD59-A6C34878D82A}">
                    <a16:rowId xmlns:a16="http://schemas.microsoft.com/office/drawing/2014/main" val="3659510500"/>
                  </a:ext>
                </a:extLst>
              </a:tr>
              <a:tr h="333375">
                <a:tc>
                  <a:txBody>
                    <a:bodyPr/>
                    <a:lstStyle/>
                    <a:p>
                      <a:pPr algn="l" fontAlgn="base"/>
                      <a:r>
                        <a:rPr lang="en-US" sz="1400" dirty="0">
                          <a:solidFill>
                            <a:srgbClr val="000000"/>
                          </a:solidFill>
                          <a:effectLst/>
                          <a:latin typeface="Arial"/>
                        </a:rPr>
                        <a:t>Glue </a:t>
                      </a:r>
                      <a:r>
                        <a:rPr lang="en-US" sz="1400" dirty="0">
                          <a:solidFill>
                            <a:srgbClr val="F16038"/>
                          </a:solidFill>
                          <a:effectLst/>
                          <a:latin typeface="+mn-lt"/>
                        </a:rPr>
                        <a:t>(</a:t>
                      </a:r>
                      <a:r>
                        <a:rPr lang="en-US" sz="1400" dirty="0" err="1">
                          <a:solidFill>
                            <a:srgbClr val="F16038"/>
                          </a:solidFill>
                          <a:effectLst/>
                          <a:latin typeface="+mn-lt"/>
                        </a:rPr>
                        <a:t>Pegamento</a:t>
                      </a:r>
                      <a:r>
                        <a:rPr lang="en-US" sz="1400" dirty="0">
                          <a:solidFill>
                            <a:srgbClr val="F16038"/>
                          </a:solidFill>
                          <a:effectLst/>
                          <a:latin typeface="+mn-lt"/>
                        </a:rPr>
                        <a:t>)</a:t>
                      </a:r>
                      <a:endParaRPr lang="en-US" sz="1400" dirty="0">
                        <a:solidFill>
                          <a:srgbClr val="F16038"/>
                        </a:solidFill>
                        <a:effectLst/>
                        <a:latin typeface="Arial"/>
                      </a:endParaRPr>
                    </a:p>
                  </a:txBody>
                  <a:tcPr/>
                </a:tc>
                <a:tc>
                  <a:txBody>
                    <a:bodyPr/>
                    <a:lstStyle/>
                    <a:p>
                      <a:pPr algn="l" fontAlgn="base"/>
                      <a:r>
                        <a:rPr lang="en-US" sz="1400" dirty="0">
                          <a:solidFill>
                            <a:srgbClr val="000000"/>
                          </a:solidFill>
                          <a:effectLst/>
                        </a:rPr>
                        <a:t>$20</a:t>
                      </a:r>
                      <a:endParaRPr lang="en-US" b="0" i="0" dirty="0">
                        <a:solidFill>
                          <a:srgbClr val="000000"/>
                        </a:solidFill>
                        <a:effectLst/>
                      </a:endParaRPr>
                    </a:p>
                  </a:txBody>
                  <a:tcPr/>
                </a:tc>
                <a:extLst>
                  <a:ext uri="{0D108BD9-81ED-4DB2-BD59-A6C34878D82A}">
                    <a16:rowId xmlns:a16="http://schemas.microsoft.com/office/drawing/2014/main" val="456281347"/>
                  </a:ext>
                </a:extLst>
              </a:tr>
              <a:tr h="219075">
                <a:tc>
                  <a:txBody>
                    <a:bodyPr/>
                    <a:lstStyle/>
                    <a:p>
                      <a:pPr algn="l" fontAlgn="base"/>
                      <a:r>
                        <a:rPr lang="en-US" sz="1400" dirty="0">
                          <a:solidFill>
                            <a:srgbClr val="000000"/>
                          </a:solidFill>
                          <a:effectLst/>
                          <a:latin typeface="Arial"/>
                        </a:rPr>
                        <a:t>Tape </a:t>
                      </a:r>
                      <a:r>
                        <a:rPr lang="en-US" sz="1400" dirty="0">
                          <a:solidFill>
                            <a:srgbClr val="F16038"/>
                          </a:solidFill>
                          <a:effectLst/>
                          <a:latin typeface="Arial"/>
                        </a:rPr>
                        <a:t>(</a:t>
                      </a:r>
                      <a:r>
                        <a:rPr lang="en-US" sz="1400" dirty="0" err="1">
                          <a:solidFill>
                            <a:srgbClr val="F16038"/>
                          </a:solidFill>
                          <a:effectLst/>
                          <a:latin typeface="Arial"/>
                        </a:rPr>
                        <a:t>Cinta</a:t>
                      </a:r>
                      <a:r>
                        <a:rPr lang="en-US" sz="1400" dirty="0">
                          <a:solidFill>
                            <a:srgbClr val="F16038"/>
                          </a:solidFill>
                          <a:effectLst/>
                          <a:latin typeface="Arial"/>
                        </a:rPr>
                        <a:t> </a:t>
                      </a:r>
                      <a:r>
                        <a:rPr lang="en-US" sz="1400" dirty="0" err="1">
                          <a:solidFill>
                            <a:srgbClr val="F16038"/>
                          </a:solidFill>
                          <a:effectLst/>
                          <a:latin typeface="Arial"/>
                        </a:rPr>
                        <a:t>adhesiva</a:t>
                      </a:r>
                      <a:r>
                        <a:rPr lang="en-US" sz="1400" dirty="0">
                          <a:solidFill>
                            <a:srgbClr val="F16038"/>
                          </a:solidFill>
                          <a:effectLst/>
                          <a:latin typeface="Arial"/>
                        </a:rPr>
                        <a:t>)</a:t>
                      </a:r>
                    </a:p>
                  </a:txBody>
                  <a:tcPr/>
                </a:tc>
                <a:tc>
                  <a:txBody>
                    <a:bodyPr/>
                    <a:lstStyle/>
                    <a:p>
                      <a:pPr algn="l" fontAlgn="base"/>
                      <a:r>
                        <a:rPr lang="en-US" sz="1400" dirty="0">
                          <a:solidFill>
                            <a:srgbClr val="000000"/>
                          </a:solidFill>
                          <a:effectLst/>
                        </a:rPr>
                        <a:t>$30</a:t>
                      </a:r>
                      <a:endParaRPr lang="en-US" b="0" i="0" dirty="0">
                        <a:solidFill>
                          <a:srgbClr val="000000"/>
                        </a:solidFill>
                        <a:effectLst/>
                      </a:endParaRPr>
                    </a:p>
                  </a:txBody>
                  <a:tcPr/>
                </a:tc>
                <a:extLst>
                  <a:ext uri="{0D108BD9-81ED-4DB2-BD59-A6C34878D82A}">
                    <a16:rowId xmlns:a16="http://schemas.microsoft.com/office/drawing/2014/main" val="346595951"/>
                  </a:ext>
                </a:extLst>
              </a:tr>
              <a:tr h="219075">
                <a:tc>
                  <a:txBody>
                    <a:bodyPr/>
                    <a:lstStyle/>
                    <a:p>
                      <a:pPr algn="l" fontAlgn="base"/>
                      <a:r>
                        <a:rPr lang="en-US" sz="1400" kern="1200" dirty="0">
                          <a:solidFill>
                            <a:srgbClr val="000000"/>
                          </a:solidFill>
                          <a:effectLst/>
                          <a:latin typeface="+mn-lt"/>
                          <a:ea typeface="+mn-ea"/>
                          <a:cs typeface="+mn-cs"/>
                        </a:rPr>
                        <a:t>Rubber</a:t>
                      </a:r>
                      <a:r>
                        <a:rPr lang="en-US" sz="1400" dirty="0">
                          <a:solidFill>
                            <a:srgbClr val="000000"/>
                          </a:solidFill>
                          <a:effectLst/>
                          <a:latin typeface="+mn-lt"/>
                        </a:rPr>
                        <a:t> Bands </a:t>
                      </a:r>
                      <a:r>
                        <a:rPr lang="en-US" sz="1400" dirty="0">
                          <a:solidFill>
                            <a:srgbClr val="F16038"/>
                          </a:solidFill>
                          <a:effectLst/>
                          <a:latin typeface="+mn-lt"/>
                        </a:rPr>
                        <a:t>(Bandas de Goma</a:t>
                      </a:r>
                      <a:r>
                        <a:rPr lang="es" sz="1400" b="0" i="0" u="none" strike="noStrike" noProof="0" dirty="0">
                          <a:solidFill>
                            <a:srgbClr val="F16038"/>
                          </a:solidFill>
                          <a:effectLst/>
                          <a:latin typeface="+mn-lt"/>
                        </a:rPr>
                        <a:t>)</a:t>
                      </a:r>
                      <a:endParaRPr lang="en-US" sz="1400" dirty="0">
                        <a:solidFill>
                          <a:srgbClr val="F16038"/>
                        </a:solidFill>
                        <a:effectLst/>
                        <a:latin typeface="+mn-lt"/>
                      </a:endParaRPr>
                    </a:p>
                  </a:txBody>
                  <a:tcPr/>
                </a:tc>
                <a:tc>
                  <a:txBody>
                    <a:bodyPr/>
                    <a:lstStyle/>
                    <a:p>
                      <a:pPr algn="l" fontAlgn="base"/>
                      <a:r>
                        <a:rPr lang="en-US" sz="1400" dirty="0">
                          <a:solidFill>
                            <a:srgbClr val="000000"/>
                          </a:solidFill>
                          <a:effectLst/>
                        </a:rPr>
                        <a:t>$10 for 10 bands</a:t>
                      </a:r>
                      <a:endParaRPr lang="en-US" b="0" i="0" dirty="0">
                        <a:solidFill>
                          <a:srgbClr val="000000"/>
                        </a:solidFill>
                        <a:effectLst/>
                      </a:endParaRPr>
                    </a:p>
                  </a:txBody>
                  <a:tcPr/>
                </a:tc>
                <a:extLst>
                  <a:ext uri="{0D108BD9-81ED-4DB2-BD59-A6C34878D82A}">
                    <a16:rowId xmlns:a16="http://schemas.microsoft.com/office/drawing/2014/main" val="4095696683"/>
                  </a:ext>
                </a:extLst>
              </a:tr>
              <a:tr h="219075">
                <a:tc>
                  <a:txBody>
                    <a:bodyPr/>
                    <a:lstStyle/>
                    <a:p>
                      <a:pPr lvl="0" algn="l">
                        <a:buNone/>
                      </a:pPr>
                      <a:r>
                        <a:rPr lang="es" sz="1400" b="0" i="0" u="none" strike="noStrike" noProof="0" dirty="0">
                          <a:solidFill>
                            <a:schemeClr val="accent6">
                              <a:lumMod val="50000"/>
                            </a:schemeClr>
                          </a:solidFill>
                          <a:effectLst/>
                          <a:latin typeface="+mn-lt"/>
                        </a:rPr>
                        <a:t>Chenille Stick </a:t>
                      </a:r>
                      <a:r>
                        <a:rPr lang="es" sz="1400" b="0" i="0" u="none" strike="noStrike" noProof="0" dirty="0">
                          <a:solidFill>
                            <a:srgbClr val="F16038"/>
                          </a:solidFill>
                          <a:effectLst/>
                          <a:latin typeface="+mn-lt"/>
                        </a:rPr>
                        <a:t>(Palo de Chenilla)</a:t>
                      </a:r>
                    </a:p>
                  </a:txBody>
                  <a:tcPr/>
                </a:tc>
                <a:tc>
                  <a:txBody>
                    <a:bodyPr/>
                    <a:lstStyle/>
                    <a:p>
                      <a:pPr lvl="0" algn="l">
                        <a:buNone/>
                      </a:pPr>
                      <a:r>
                        <a:rPr lang="en-US" sz="1400" dirty="0">
                          <a:solidFill>
                            <a:srgbClr val="000000"/>
                          </a:solidFill>
                          <a:effectLst/>
                        </a:rPr>
                        <a:t>$10</a:t>
                      </a:r>
                    </a:p>
                  </a:txBody>
                  <a:tcPr/>
                </a:tc>
                <a:extLst>
                  <a:ext uri="{0D108BD9-81ED-4DB2-BD59-A6C34878D82A}">
                    <a16:rowId xmlns:a16="http://schemas.microsoft.com/office/drawing/2014/main" val="3691417564"/>
                  </a:ext>
                </a:extLst>
              </a:tr>
              <a:tr h="219075">
                <a:tc>
                  <a:txBody>
                    <a:bodyPr/>
                    <a:lstStyle/>
                    <a:p>
                      <a:pPr algn="l" fontAlgn="base"/>
                      <a:r>
                        <a:rPr lang="en-US" sz="1400" dirty="0">
                          <a:solidFill>
                            <a:srgbClr val="000000"/>
                          </a:solidFill>
                          <a:effectLst/>
                          <a:latin typeface="Arial"/>
                        </a:rPr>
                        <a:t>String </a:t>
                      </a:r>
                      <a:r>
                        <a:rPr lang="en-US" sz="1400" dirty="0">
                          <a:solidFill>
                            <a:srgbClr val="F16038"/>
                          </a:solidFill>
                          <a:effectLst/>
                          <a:latin typeface="+mn-lt"/>
                        </a:rPr>
                        <a:t>(Cadena)</a:t>
                      </a:r>
                      <a:endParaRPr lang="en-US" sz="1400" dirty="0">
                        <a:solidFill>
                          <a:srgbClr val="F16038"/>
                        </a:solidFill>
                        <a:effectLst/>
                        <a:latin typeface="Arial"/>
                      </a:endParaRPr>
                    </a:p>
                  </a:txBody>
                  <a:tcPr/>
                </a:tc>
                <a:tc>
                  <a:txBody>
                    <a:bodyPr/>
                    <a:lstStyle/>
                    <a:p>
                      <a:pPr algn="l" fontAlgn="base"/>
                      <a:r>
                        <a:rPr lang="en-US" sz="1400" dirty="0">
                          <a:solidFill>
                            <a:srgbClr val="000000"/>
                          </a:solidFill>
                          <a:effectLst/>
                        </a:rPr>
                        <a:t>$10 per 12 inches</a:t>
                      </a:r>
                      <a:endParaRPr lang="en-US" b="0" i="0" dirty="0">
                        <a:solidFill>
                          <a:srgbClr val="000000"/>
                        </a:solidFill>
                        <a:effectLst/>
                      </a:endParaRPr>
                    </a:p>
                  </a:txBody>
                  <a:tcPr/>
                </a:tc>
                <a:extLst>
                  <a:ext uri="{0D108BD9-81ED-4DB2-BD59-A6C34878D82A}">
                    <a16:rowId xmlns:a16="http://schemas.microsoft.com/office/drawing/2014/main" val="2439297170"/>
                  </a:ext>
                </a:extLst>
              </a:tr>
              <a:tr h="219075">
                <a:tc>
                  <a:txBody>
                    <a:bodyPr/>
                    <a:lstStyle/>
                    <a:p>
                      <a:pPr algn="l" fontAlgn="base"/>
                      <a:r>
                        <a:rPr lang="en-US" sz="1400" kern="1200" dirty="0">
                          <a:solidFill>
                            <a:srgbClr val="000000"/>
                          </a:solidFill>
                          <a:effectLst/>
                          <a:latin typeface="+mn-lt"/>
                          <a:ea typeface="+mn-ea"/>
                          <a:cs typeface="+mn-cs"/>
                        </a:rPr>
                        <a:t>Thick Foam Sheet </a:t>
                      </a:r>
                      <a:r>
                        <a:rPr lang="en-US" sz="1400" dirty="0">
                          <a:solidFill>
                            <a:srgbClr val="F16038"/>
                          </a:solidFill>
                          <a:effectLst/>
                          <a:latin typeface="+mn-lt"/>
                        </a:rPr>
                        <a:t>(Hoja de </a:t>
                      </a:r>
                      <a:r>
                        <a:rPr lang="en-US" sz="1400" dirty="0" err="1">
                          <a:solidFill>
                            <a:srgbClr val="F16038"/>
                          </a:solidFill>
                          <a:effectLst/>
                          <a:latin typeface="+mn-lt"/>
                        </a:rPr>
                        <a:t>Espuma</a:t>
                      </a:r>
                      <a:r>
                        <a:rPr lang="en-US" sz="1400" dirty="0">
                          <a:solidFill>
                            <a:srgbClr val="F16038"/>
                          </a:solidFill>
                          <a:effectLst/>
                          <a:latin typeface="+mn-lt"/>
                        </a:rPr>
                        <a:t> </a:t>
                      </a:r>
                      <a:r>
                        <a:rPr lang="en-US" sz="1400" dirty="0" err="1">
                          <a:solidFill>
                            <a:srgbClr val="F16038"/>
                          </a:solidFill>
                          <a:effectLst/>
                          <a:latin typeface="+mn-lt"/>
                        </a:rPr>
                        <a:t>Gruesa</a:t>
                      </a:r>
                      <a:r>
                        <a:rPr lang="es" sz="1400" b="0" i="0" u="none" strike="noStrike" noProof="0" dirty="0">
                          <a:solidFill>
                            <a:srgbClr val="F16038"/>
                          </a:solidFill>
                          <a:effectLst/>
                          <a:latin typeface="+mn-lt"/>
                        </a:rPr>
                        <a:t>)</a:t>
                      </a: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$20</a:t>
                      </a:r>
                    </a:p>
                  </a:txBody>
                  <a:tcPr/>
                </a:tc>
                <a:extLst>
                  <a:ext uri="{0D108BD9-81ED-4DB2-BD59-A6C34878D82A}">
                    <a16:rowId xmlns:a16="http://schemas.microsoft.com/office/drawing/2014/main" val="3621267594"/>
                  </a:ext>
                </a:extLst>
              </a:tr>
              <a:tr h="219075">
                <a:tc>
                  <a:txBody>
                    <a:bodyPr/>
                    <a:lstStyle/>
                    <a:p>
                      <a:pPr algn="l" fontAlgn="base"/>
                      <a:r>
                        <a:rPr lang="es" sz="1400" b="0" i="0" u="none" strike="noStrike" noProof="0" dirty="0" err="1">
                          <a:solidFill>
                            <a:srgbClr val="000000"/>
                          </a:solidFill>
                          <a:effectLst/>
                          <a:latin typeface="+mn-lt"/>
                        </a:rPr>
                        <a:t>Scissors</a:t>
                      </a:r>
                      <a:r>
                        <a:rPr lang="es" sz="1400" b="0" i="0" u="none" strike="noStrike" noProof="0" dirty="0">
                          <a:solidFill>
                            <a:srgbClr val="F16038"/>
                          </a:solidFill>
                          <a:effectLst/>
                          <a:latin typeface="+mn-lt"/>
                        </a:rPr>
                        <a:t> (Tijeras)</a:t>
                      </a: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$20</a:t>
                      </a:r>
                    </a:p>
                  </a:txBody>
                  <a:tcPr/>
                </a:tc>
                <a:extLst>
                  <a:ext uri="{0D108BD9-81ED-4DB2-BD59-A6C34878D82A}">
                    <a16:rowId xmlns:a16="http://schemas.microsoft.com/office/drawing/2014/main" val="3836422674"/>
                  </a:ext>
                </a:extLst>
              </a:tr>
            </a:tbl>
          </a:graphicData>
        </a:graphic>
      </p:graphicFrame>
    </p:spTree>
    <p:extLst>
      <p:ext uri="{BB962C8B-B14F-4D97-AF65-F5344CB8AC3E}">
        <p14:creationId xmlns:p14="http://schemas.microsoft.com/office/powerpoint/2010/main" val="157275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7E075-09FA-4D7A-98DF-F960832BB9BF}"/>
              </a:ext>
            </a:extLst>
          </p:cNvPr>
          <p:cNvSpPr>
            <a:spLocks noGrp="1"/>
          </p:cNvSpPr>
          <p:nvPr>
            <p:ph type="title"/>
          </p:nvPr>
        </p:nvSpPr>
        <p:spPr/>
        <p:txBody>
          <a:bodyPr>
            <a:normAutofit/>
          </a:bodyPr>
          <a:lstStyle/>
          <a:p>
            <a:r>
              <a:rPr lang="en-US" dirty="0">
                <a:solidFill>
                  <a:srgbClr val="0D6CB9"/>
                </a:solidFill>
              </a:rPr>
              <a:t>Westward Expansion </a:t>
            </a:r>
            <a:br>
              <a:rPr lang="en-US" dirty="0">
                <a:solidFill>
                  <a:srgbClr val="0D6CB9"/>
                </a:solidFill>
              </a:rPr>
            </a:br>
            <a:r>
              <a:rPr lang="en-US" dirty="0">
                <a:solidFill>
                  <a:schemeClr val="accent2"/>
                </a:solidFill>
              </a:rPr>
              <a:t>(</a:t>
            </a:r>
            <a:r>
              <a:rPr lang="en-US" dirty="0" err="1">
                <a:solidFill>
                  <a:schemeClr val="accent2"/>
                </a:solidFill>
              </a:rPr>
              <a:t>Expansión</a:t>
            </a:r>
            <a:r>
              <a:rPr lang="en-US" dirty="0">
                <a:solidFill>
                  <a:schemeClr val="accent2"/>
                </a:solidFill>
              </a:rPr>
              <a:t> </a:t>
            </a:r>
            <a:r>
              <a:rPr lang="en-US" dirty="0" err="1">
                <a:solidFill>
                  <a:schemeClr val="accent2"/>
                </a:solidFill>
              </a:rPr>
              <a:t>Hacia</a:t>
            </a:r>
            <a:r>
              <a:rPr lang="en-US" dirty="0">
                <a:solidFill>
                  <a:schemeClr val="accent2"/>
                </a:solidFill>
              </a:rPr>
              <a:t> </a:t>
            </a:r>
            <a:r>
              <a:rPr lang="en-US" dirty="0" err="1">
                <a:solidFill>
                  <a:schemeClr val="accent2"/>
                </a:solidFill>
              </a:rPr>
              <a:t>el</a:t>
            </a:r>
            <a:r>
              <a:rPr lang="en-US" dirty="0">
                <a:solidFill>
                  <a:schemeClr val="accent2"/>
                </a:solidFill>
              </a:rPr>
              <a:t> Oeste)</a:t>
            </a:r>
            <a:endParaRPr lang="en-US" dirty="0"/>
          </a:p>
        </p:txBody>
      </p:sp>
      <p:pic>
        <p:nvPicPr>
          <p:cNvPr id="29" name="Picture 28" descr="A map of the united states of america&#10;&#10;Description automatically generated with medium confidence">
            <a:extLst>
              <a:ext uri="{FF2B5EF4-FFF2-40B4-BE49-F238E27FC236}">
                <a16:creationId xmlns:a16="http://schemas.microsoft.com/office/drawing/2014/main" id="{F2AD7096-023A-8126-A435-BB9B844439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62529" y="1530350"/>
            <a:ext cx="8223223" cy="4890412"/>
          </a:xfrm>
          <a:prstGeom prst="rect">
            <a:avLst/>
          </a:prstGeom>
        </p:spPr>
      </p:pic>
      <p:sp>
        <p:nvSpPr>
          <p:cNvPr id="30" name="TextBox 29">
            <a:extLst>
              <a:ext uri="{FF2B5EF4-FFF2-40B4-BE49-F238E27FC236}">
                <a16:creationId xmlns:a16="http://schemas.microsoft.com/office/drawing/2014/main" id="{EEA04D5D-BC01-757A-5538-2DCAE206D81F}"/>
              </a:ext>
            </a:extLst>
          </p:cNvPr>
          <p:cNvSpPr txBox="1"/>
          <p:nvPr/>
        </p:nvSpPr>
        <p:spPr>
          <a:xfrm>
            <a:off x="1362529" y="6420762"/>
            <a:ext cx="7772400" cy="230832"/>
          </a:xfrm>
          <a:prstGeom prst="rect">
            <a:avLst/>
          </a:prstGeom>
          <a:noFill/>
        </p:spPr>
        <p:txBody>
          <a:bodyPr wrap="square" rtlCol="0">
            <a:spAutoFit/>
          </a:bodyPr>
          <a:lstStyle/>
          <a:p>
            <a:r>
              <a:rPr lang="en-US" sz="900">
                <a:hlinkClick r:id="rId4" tooltip="https://america-xix.ru/great-migration/louisiana.html"/>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925580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9F1C-345A-4CBD-9790-6D3C36A34862}"/>
              </a:ext>
            </a:extLst>
          </p:cNvPr>
          <p:cNvSpPr>
            <a:spLocks noGrp="1"/>
          </p:cNvSpPr>
          <p:nvPr>
            <p:ph type="title"/>
          </p:nvPr>
        </p:nvSpPr>
        <p:spPr/>
        <p:txBody>
          <a:bodyPr/>
          <a:lstStyle/>
          <a:p>
            <a:r>
              <a:rPr lang="en-US" dirty="0"/>
              <a:t>Brainstorm </a:t>
            </a:r>
            <a:r>
              <a:rPr lang="en-US" dirty="0">
                <a:solidFill>
                  <a:schemeClr val="accent2"/>
                </a:solidFill>
              </a:rPr>
              <a:t>(Idea Genial)</a:t>
            </a:r>
          </a:p>
        </p:txBody>
      </p:sp>
      <p:sp>
        <p:nvSpPr>
          <p:cNvPr id="3" name="Content Placeholder 2">
            <a:extLst>
              <a:ext uri="{FF2B5EF4-FFF2-40B4-BE49-F238E27FC236}">
                <a16:creationId xmlns:a16="http://schemas.microsoft.com/office/drawing/2014/main" id="{7AEDC92E-213D-48A6-9312-B079C8CA13E2}"/>
              </a:ext>
            </a:extLst>
          </p:cNvPr>
          <p:cNvSpPr>
            <a:spLocks noGrp="1"/>
          </p:cNvSpPr>
          <p:nvPr>
            <p:ph idx="4294967295"/>
          </p:nvPr>
        </p:nvSpPr>
        <p:spPr/>
        <p:txBody>
          <a:bodyPr numCol="2">
            <a:normAutofit fontScale="25000" lnSpcReduction="20000"/>
          </a:bodyPr>
          <a:lstStyle/>
          <a:p>
            <a:pPr>
              <a:lnSpc>
                <a:spcPct val="110000"/>
              </a:lnSpc>
            </a:pPr>
            <a:r>
              <a:rPr lang="en-US" sz="10400" dirty="0">
                <a:solidFill>
                  <a:srgbClr val="000000"/>
                </a:solidFill>
              </a:rPr>
              <a:t>1 minute: Individual Design</a:t>
            </a:r>
          </a:p>
          <a:p>
            <a:pPr lvl="1">
              <a:lnSpc>
                <a:spcPct val="110000"/>
              </a:lnSpc>
              <a:spcBef>
                <a:spcPts val="1000"/>
              </a:spcBef>
            </a:pPr>
            <a:r>
              <a:rPr lang="en-US" sz="8800" dirty="0">
                <a:solidFill>
                  <a:srgbClr val="000000"/>
                </a:solidFill>
              </a:rPr>
              <a:t>Draw a plan of how you think the bridge should look.</a:t>
            </a:r>
          </a:p>
          <a:p>
            <a:pPr>
              <a:lnSpc>
                <a:spcPct val="110000"/>
              </a:lnSpc>
            </a:pPr>
            <a:r>
              <a:rPr lang="en-US" sz="10400" dirty="0">
                <a:solidFill>
                  <a:srgbClr val="000000"/>
                </a:solidFill>
              </a:rPr>
              <a:t>5 minutes: Each member presents their ideas to the group.</a:t>
            </a:r>
          </a:p>
          <a:p>
            <a:pPr lvl="1">
              <a:lnSpc>
                <a:spcPct val="110000"/>
              </a:lnSpc>
              <a:spcBef>
                <a:spcPts val="1000"/>
              </a:spcBef>
            </a:pPr>
            <a:r>
              <a:rPr lang="en-US" sz="8800" dirty="0">
                <a:solidFill>
                  <a:srgbClr val="000000"/>
                </a:solidFill>
              </a:rPr>
              <a:t>Share your ideas and focus on things you like the most about your idea that you would like to see be used as a design element for the final design.</a:t>
            </a:r>
          </a:p>
          <a:p>
            <a:pPr marL="457200" lvl="1" indent="0">
              <a:lnSpc>
                <a:spcPct val="110000"/>
              </a:lnSpc>
              <a:spcBef>
                <a:spcPts val="1000"/>
              </a:spcBef>
              <a:buNone/>
            </a:pPr>
            <a:endParaRPr lang="en-US" sz="4900" dirty="0">
              <a:solidFill>
                <a:srgbClr val="000000"/>
              </a:solidFill>
            </a:endParaRPr>
          </a:p>
          <a:p>
            <a:pPr marL="457200" lvl="1" indent="0">
              <a:lnSpc>
                <a:spcPct val="110000"/>
              </a:lnSpc>
              <a:spcBef>
                <a:spcPts val="1000"/>
              </a:spcBef>
              <a:buNone/>
            </a:pPr>
            <a:endParaRPr lang="en-US" sz="4900" dirty="0">
              <a:solidFill>
                <a:srgbClr val="000000"/>
              </a:solidFill>
            </a:endParaRPr>
          </a:p>
          <a:p>
            <a:pPr>
              <a:lnSpc>
                <a:spcPct val="110000"/>
              </a:lnSpc>
            </a:pPr>
            <a:r>
              <a:rPr lang="en-US" sz="10400" dirty="0">
                <a:solidFill>
                  <a:schemeClr val="accent2"/>
                </a:solidFill>
              </a:rPr>
              <a:t>1 </a:t>
            </a:r>
            <a:r>
              <a:rPr lang="en-US" sz="10400" dirty="0" err="1">
                <a:solidFill>
                  <a:schemeClr val="accent2"/>
                </a:solidFill>
              </a:rPr>
              <a:t>minuto</a:t>
            </a:r>
            <a:r>
              <a:rPr lang="en-US" sz="10400" dirty="0">
                <a:solidFill>
                  <a:schemeClr val="accent2"/>
                </a:solidFill>
              </a:rPr>
              <a:t>: </a:t>
            </a:r>
            <a:r>
              <a:rPr lang="en-US" sz="10400" dirty="0" err="1">
                <a:solidFill>
                  <a:schemeClr val="accent2"/>
                </a:solidFill>
              </a:rPr>
              <a:t>Diseño</a:t>
            </a:r>
            <a:r>
              <a:rPr lang="en-US" sz="10400" dirty="0">
                <a:solidFill>
                  <a:schemeClr val="accent2"/>
                </a:solidFill>
              </a:rPr>
              <a:t> Individual</a:t>
            </a:r>
          </a:p>
          <a:p>
            <a:pPr lvl="1">
              <a:lnSpc>
                <a:spcPct val="110000"/>
              </a:lnSpc>
              <a:spcBef>
                <a:spcPts val="1000"/>
              </a:spcBef>
            </a:pPr>
            <a:r>
              <a:rPr lang="es-ES" sz="8800" dirty="0">
                <a:solidFill>
                  <a:schemeClr val="accent2"/>
                </a:solidFill>
              </a:rPr>
              <a:t>Dibuja un plano de cómo crees que debería verse el puente</a:t>
            </a:r>
            <a:r>
              <a:rPr lang="en-US" sz="8800" dirty="0">
                <a:solidFill>
                  <a:schemeClr val="accent2"/>
                </a:solidFill>
              </a:rPr>
              <a:t>.</a:t>
            </a:r>
          </a:p>
          <a:p>
            <a:pPr>
              <a:lnSpc>
                <a:spcPct val="110000"/>
              </a:lnSpc>
            </a:pPr>
            <a:r>
              <a:rPr lang="en-US" sz="10400" dirty="0">
                <a:solidFill>
                  <a:schemeClr val="accent2"/>
                </a:solidFill>
              </a:rPr>
              <a:t>5 </a:t>
            </a:r>
            <a:r>
              <a:rPr lang="en-US" sz="10400" dirty="0" err="1">
                <a:solidFill>
                  <a:schemeClr val="accent2"/>
                </a:solidFill>
              </a:rPr>
              <a:t>minutos</a:t>
            </a:r>
            <a:r>
              <a:rPr lang="en-US" sz="10400" dirty="0">
                <a:solidFill>
                  <a:schemeClr val="accent2"/>
                </a:solidFill>
              </a:rPr>
              <a:t>: </a:t>
            </a:r>
            <a:r>
              <a:rPr lang="en-US" sz="10400" dirty="0" err="1">
                <a:solidFill>
                  <a:schemeClr val="accent2"/>
                </a:solidFill>
              </a:rPr>
              <a:t>Cada</a:t>
            </a:r>
            <a:r>
              <a:rPr lang="en-US" sz="10400" dirty="0">
                <a:solidFill>
                  <a:schemeClr val="accent2"/>
                </a:solidFill>
              </a:rPr>
              <a:t> </a:t>
            </a:r>
            <a:r>
              <a:rPr lang="en-US" sz="10400" dirty="0" err="1">
                <a:solidFill>
                  <a:schemeClr val="accent2"/>
                </a:solidFill>
              </a:rPr>
              <a:t>miembro</a:t>
            </a:r>
            <a:r>
              <a:rPr lang="en-US" sz="10400" dirty="0">
                <a:solidFill>
                  <a:schemeClr val="accent2"/>
                </a:solidFill>
              </a:rPr>
              <a:t> </a:t>
            </a:r>
            <a:r>
              <a:rPr lang="en-US" sz="10400" dirty="0" err="1">
                <a:solidFill>
                  <a:schemeClr val="accent2"/>
                </a:solidFill>
              </a:rPr>
              <a:t>presenta</a:t>
            </a:r>
            <a:r>
              <a:rPr lang="en-US" sz="10400" dirty="0">
                <a:solidFill>
                  <a:schemeClr val="accent2"/>
                </a:solidFill>
              </a:rPr>
              <a:t> sus ideas al </a:t>
            </a:r>
            <a:r>
              <a:rPr lang="en-US" sz="10400" dirty="0" err="1">
                <a:solidFill>
                  <a:schemeClr val="accent2"/>
                </a:solidFill>
              </a:rPr>
              <a:t>grupo</a:t>
            </a:r>
            <a:r>
              <a:rPr lang="en-US" sz="10400" dirty="0">
                <a:solidFill>
                  <a:schemeClr val="accent2"/>
                </a:solidFill>
              </a:rPr>
              <a:t>.</a:t>
            </a:r>
          </a:p>
          <a:p>
            <a:pPr lvl="1">
              <a:lnSpc>
                <a:spcPct val="110000"/>
              </a:lnSpc>
              <a:spcBef>
                <a:spcPts val="1000"/>
              </a:spcBef>
            </a:pPr>
            <a:r>
              <a:rPr lang="es-ES" sz="8800" dirty="0">
                <a:solidFill>
                  <a:schemeClr val="accent2"/>
                </a:solidFill>
              </a:rPr>
              <a:t>Comparte tus ideas y céntrese en las cosas que más le gustan de su idea que le gustaría que se utilizaran como elemento de diseño para el diseño final.</a:t>
            </a:r>
            <a:endParaRPr lang="en-US" sz="8800" dirty="0">
              <a:solidFill>
                <a:srgbClr val="000000"/>
              </a:solidFill>
            </a:endParaRPr>
          </a:p>
          <a:p>
            <a:pPr lvl="1"/>
            <a:endParaRPr lang="en-US" sz="2000" dirty="0">
              <a:solidFill>
                <a:srgbClr val="000000"/>
              </a:solidFill>
            </a:endParaRPr>
          </a:p>
          <a:p>
            <a:endParaRPr lang="en-US" sz="2400" dirty="0">
              <a:solidFill>
                <a:srgbClr val="000000"/>
              </a:solidFill>
            </a:endParaRPr>
          </a:p>
        </p:txBody>
      </p:sp>
    </p:spTree>
    <p:extLst>
      <p:ext uri="{BB962C8B-B14F-4D97-AF65-F5344CB8AC3E}">
        <p14:creationId xmlns:p14="http://schemas.microsoft.com/office/powerpoint/2010/main" val="976458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A781-1B2A-45B3-BCAC-79B5409C8982}"/>
              </a:ext>
            </a:extLst>
          </p:cNvPr>
          <p:cNvSpPr>
            <a:spLocks noGrp="1"/>
          </p:cNvSpPr>
          <p:nvPr>
            <p:ph type="title"/>
          </p:nvPr>
        </p:nvSpPr>
        <p:spPr/>
        <p:txBody>
          <a:bodyPr/>
          <a:lstStyle/>
          <a:p>
            <a:r>
              <a:rPr lang="en-US" dirty="0"/>
              <a:t>Gather Materials </a:t>
            </a:r>
            <a:r>
              <a:rPr lang="en-US" dirty="0">
                <a:solidFill>
                  <a:srgbClr val="F16038"/>
                </a:solidFill>
              </a:rPr>
              <a:t>(</a:t>
            </a:r>
            <a:r>
              <a:rPr lang="en-US" dirty="0" err="1">
                <a:solidFill>
                  <a:srgbClr val="F16038"/>
                </a:solidFill>
              </a:rPr>
              <a:t>Reunir</a:t>
            </a:r>
            <a:r>
              <a:rPr lang="en-US" dirty="0">
                <a:solidFill>
                  <a:srgbClr val="F16038"/>
                </a:solidFill>
              </a:rPr>
              <a:t> </a:t>
            </a:r>
            <a:r>
              <a:rPr lang="en-US" dirty="0" err="1">
                <a:solidFill>
                  <a:srgbClr val="F16038"/>
                </a:solidFill>
              </a:rPr>
              <a:t>Materiales</a:t>
            </a:r>
            <a:r>
              <a:rPr lang="en-US" dirty="0">
                <a:solidFill>
                  <a:srgbClr val="F16038"/>
                </a:solidFill>
              </a:rPr>
              <a:t>)</a:t>
            </a:r>
            <a:endParaRPr lang="en-US" dirty="0"/>
          </a:p>
        </p:txBody>
      </p:sp>
      <p:sp>
        <p:nvSpPr>
          <p:cNvPr id="3" name="Content Placeholder 2">
            <a:extLst>
              <a:ext uri="{FF2B5EF4-FFF2-40B4-BE49-F238E27FC236}">
                <a16:creationId xmlns:a16="http://schemas.microsoft.com/office/drawing/2014/main" id="{120ED9BB-FAD1-7276-B1C4-8BC3C454478E}"/>
              </a:ext>
            </a:extLst>
          </p:cNvPr>
          <p:cNvSpPr>
            <a:spLocks noGrp="1"/>
          </p:cNvSpPr>
          <p:nvPr>
            <p:ph idx="4294967295"/>
          </p:nvPr>
        </p:nvSpPr>
        <p:spPr/>
        <p:txBody>
          <a:bodyPr vert="horz" lIns="91440" tIns="45720" rIns="91440" bIns="45720" numCol="2" rtlCol="0" anchor="t">
            <a:normAutofit fontScale="92500" lnSpcReduction="20000"/>
          </a:bodyPr>
          <a:lstStyle/>
          <a:p>
            <a:pPr>
              <a:lnSpc>
                <a:spcPct val="110000"/>
              </a:lnSpc>
              <a:spcBef>
                <a:spcPts val="500"/>
              </a:spcBef>
            </a:pPr>
            <a:r>
              <a:rPr lang="en-US" sz="2100" b="1" dirty="0">
                <a:solidFill>
                  <a:srgbClr val="000000"/>
                </a:solidFill>
              </a:rPr>
              <a:t>A successful bridge design should include the following:</a:t>
            </a:r>
            <a:endParaRPr lang="en-US" sz="2100" b="1" dirty="0">
              <a:solidFill>
                <a:srgbClr val="000000"/>
              </a:solidFill>
              <a:cs typeface="Arial"/>
            </a:endParaRPr>
          </a:p>
          <a:p>
            <a:pPr lvl="1">
              <a:lnSpc>
                <a:spcPct val="110000"/>
              </a:lnSpc>
              <a:buFont typeface="Wingdings" pitchFamily="2" charset="2"/>
              <a:buChar char="§"/>
            </a:pPr>
            <a:r>
              <a:rPr lang="en-US" sz="2100" dirty="0">
                <a:solidFill>
                  <a:srgbClr val="000000"/>
                </a:solidFill>
              </a:rPr>
              <a:t>Span across the river</a:t>
            </a:r>
            <a:endParaRPr lang="en-US" sz="2100" dirty="0">
              <a:solidFill>
                <a:srgbClr val="000000"/>
              </a:solidFill>
              <a:cs typeface="Arial"/>
            </a:endParaRPr>
          </a:p>
          <a:p>
            <a:pPr lvl="1">
              <a:lnSpc>
                <a:spcPct val="110000"/>
              </a:lnSpc>
              <a:buFont typeface="Wingdings" pitchFamily="2" charset="2"/>
              <a:buChar char="§"/>
            </a:pPr>
            <a:r>
              <a:rPr lang="en-US" sz="2100" dirty="0">
                <a:solidFill>
                  <a:srgbClr val="000000"/>
                </a:solidFill>
              </a:rPr>
              <a:t>Support the weight of the wagon and cart</a:t>
            </a:r>
            <a:endParaRPr lang="en-US" sz="2100" dirty="0">
              <a:solidFill>
                <a:srgbClr val="000000"/>
              </a:solidFill>
              <a:cs typeface="Arial"/>
            </a:endParaRPr>
          </a:p>
          <a:p>
            <a:pPr lvl="1">
              <a:lnSpc>
                <a:spcPct val="110000"/>
              </a:lnSpc>
              <a:buFont typeface="Wingdings" pitchFamily="2" charset="2"/>
              <a:buChar char="§"/>
            </a:pPr>
            <a:r>
              <a:rPr lang="en-US" sz="2100" dirty="0">
                <a:solidFill>
                  <a:srgbClr val="000000"/>
                </a:solidFill>
              </a:rPr>
              <a:t>Allow for the transportation of the wagon and cart</a:t>
            </a:r>
            <a:endParaRPr lang="en-US" sz="2100" dirty="0">
              <a:solidFill>
                <a:srgbClr val="000000"/>
              </a:solidFill>
              <a:cs typeface="Arial"/>
            </a:endParaRPr>
          </a:p>
          <a:p>
            <a:pPr lvl="1">
              <a:lnSpc>
                <a:spcPct val="110000"/>
              </a:lnSpc>
              <a:buFont typeface="Wingdings" pitchFamily="2" charset="2"/>
              <a:buChar char="§"/>
            </a:pPr>
            <a:r>
              <a:rPr lang="en-US" sz="2100" dirty="0">
                <a:solidFill>
                  <a:srgbClr val="000000"/>
                </a:solidFill>
              </a:rPr>
              <a:t>Stay together while being used</a:t>
            </a:r>
            <a:endParaRPr lang="en-US" sz="2100" dirty="0">
              <a:solidFill>
                <a:srgbClr val="000000"/>
              </a:solidFill>
              <a:cs typeface="Arial"/>
            </a:endParaRPr>
          </a:p>
          <a:p>
            <a:pPr lvl="1">
              <a:lnSpc>
                <a:spcPct val="110000"/>
              </a:lnSpc>
            </a:pPr>
            <a:endParaRPr lang="en-US" sz="2100" dirty="0">
              <a:solidFill>
                <a:srgbClr val="000000"/>
              </a:solidFill>
            </a:endParaRPr>
          </a:p>
          <a:p>
            <a:pPr marL="457200" lvl="1" indent="0">
              <a:lnSpc>
                <a:spcPct val="110000"/>
              </a:lnSpc>
              <a:buNone/>
            </a:pPr>
            <a:r>
              <a:rPr lang="en-US" sz="2100" dirty="0">
                <a:solidFill>
                  <a:srgbClr val="000000"/>
                </a:solidFill>
              </a:rPr>
              <a:t>Bonus points: Transport a heavier cart across the bridge.</a:t>
            </a:r>
          </a:p>
          <a:p>
            <a:pPr marL="457200" lvl="1" indent="0">
              <a:lnSpc>
                <a:spcPct val="110000"/>
              </a:lnSpc>
              <a:buNone/>
            </a:pPr>
            <a:endParaRPr lang="en-US" sz="2100" dirty="0">
              <a:solidFill>
                <a:srgbClr val="000000"/>
              </a:solidFill>
              <a:cs typeface="Arial"/>
            </a:endParaRPr>
          </a:p>
          <a:p>
            <a:pPr>
              <a:lnSpc>
                <a:spcPct val="110000"/>
              </a:lnSpc>
              <a:spcBef>
                <a:spcPts val="500"/>
              </a:spcBef>
            </a:pPr>
            <a:endParaRPr lang="es-ES" sz="2100" dirty="0">
              <a:solidFill>
                <a:srgbClr val="000000"/>
              </a:solidFill>
            </a:endParaRPr>
          </a:p>
          <a:p>
            <a:pPr>
              <a:lnSpc>
                <a:spcPct val="110000"/>
              </a:lnSpc>
              <a:spcBef>
                <a:spcPts val="500"/>
              </a:spcBef>
            </a:pPr>
            <a:endParaRPr lang="es-ES" sz="2100" dirty="0">
              <a:solidFill>
                <a:srgbClr val="000000"/>
              </a:solidFill>
            </a:endParaRPr>
          </a:p>
          <a:p>
            <a:pPr>
              <a:lnSpc>
                <a:spcPct val="110000"/>
              </a:lnSpc>
              <a:spcBef>
                <a:spcPts val="500"/>
              </a:spcBef>
            </a:pPr>
            <a:r>
              <a:rPr lang="es-ES" sz="2100" b="1" dirty="0">
                <a:solidFill>
                  <a:srgbClr val="F16038"/>
                </a:solidFill>
              </a:rPr>
              <a:t>Un diseño de puente exitoso debe incluir lo siguiente:</a:t>
            </a:r>
          </a:p>
          <a:p>
            <a:pPr lvl="1">
              <a:lnSpc>
                <a:spcPct val="110000"/>
              </a:lnSpc>
            </a:pPr>
            <a:r>
              <a:rPr lang="es-ES" sz="2100" dirty="0">
                <a:solidFill>
                  <a:srgbClr val="F16038"/>
                </a:solidFill>
              </a:rPr>
              <a:t>Tramo a través del río</a:t>
            </a:r>
          </a:p>
          <a:p>
            <a:pPr lvl="1">
              <a:lnSpc>
                <a:spcPct val="110000"/>
              </a:lnSpc>
            </a:pPr>
            <a:r>
              <a:rPr lang="es-ES" sz="2100" dirty="0">
                <a:solidFill>
                  <a:srgbClr val="F16038"/>
                </a:solidFill>
              </a:rPr>
              <a:t>Soportar el peso del vagón y el carreta</a:t>
            </a:r>
          </a:p>
          <a:p>
            <a:pPr lvl="1">
              <a:lnSpc>
                <a:spcPct val="110000"/>
              </a:lnSpc>
            </a:pPr>
            <a:r>
              <a:rPr lang="es-ES" sz="2100" dirty="0">
                <a:solidFill>
                  <a:srgbClr val="F16038"/>
                </a:solidFill>
              </a:rPr>
              <a:t>Permitir el transporte del vagón y carreta</a:t>
            </a:r>
          </a:p>
          <a:p>
            <a:pPr lvl="1">
              <a:lnSpc>
                <a:spcPct val="110000"/>
              </a:lnSpc>
            </a:pPr>
            <a:r>
              <a:rPr lang="es-ES" sz="2100" dirty="0">
                <a:solidFill>
                  <a:srgbClr val="F16038"/>
                </a:solidFill>
              </a:rPr>
              <a:t>Permanecer juntos mientras se utiliza</a:t>
            </a:r>
          </a:p>
          <a:p>
            <a:pPr lvl="1">
              <a:lnSpc>
                <a:spcPct val="110000"/>
              </a:lnSpc>
            </a:pPr>
            <a:endParaRPr lang="es-ES" sz="2100" dirty="0">
              <a:solidFill>
                <a:srgbClr val="F16038"/>
              </a:solidFill>
            </a:endParaRPr>
          </a:p>
          <a:p>
            <a:pPr lvl="1">
              <a:lnSpc>
                <a:spcPct val="110000"/>
              </a:lnSpc>
            </a:pPr>
            <a:endParaRPr lang="es-ES" sz="1500" dirty="0">
              <a:solidFill>
                <a:srgbClr val="F16038"/>
              </a:solidFill>
            </a:endParaRPr>
          </a:p>
          <a:p>
            <a:pPr marL="457200" lvl="1" indent="0">
              <a:lnSpc>
                <a:spcPct val="110000"/>
              </a:lnSpc>
              <a:buNone/>
            </a:pPr>
            <a:r>
              <a:rPr lang="es-ES" sz="2100" dirty="0">
                <a:solidFill>
                  <a:srgbClr val="F16038"/>
                </a:solidFill>
              </a:rPr>
              <a:t>Puntos de bonificación: Transporte un carro más pesado a través del puente.</a:t>
            </a:r>
            <a:endParaRPr lang="en-US" sz="2100" dirty="0">
              <a:solidFill>
                <a:srgbClr val="F16038"/>
              </a:solidFill>
            </a:endParaRPr>
          </a:p>
          <a:p>
            <a:endParaRPr lang="en-US" dirty="0">
              <a:solidFill>
                <a:srgbClr val="000000"/>
              </a:solidFill>
            </a:endParaRPr>
          </a:p>
          <a:p>
            <a:pPr marL="0" indent="0">
              <a:buNone/>
            </a:pPr>
            <a:endParaRPr lang="en-US" dirty="0">
              <a:solidFill>
                <a:srgbClr val="000000"/>
              </a:solidFill>
            </a:endParaRPr>
          </a:p>
        </p:txBody>
      </p:sp>
    </p:spTree>
    <p:extLst>
      <p:ext uri="{BB962C8B-B14F-4D97-AF65-F5344CB8AC3E}">
        <p14:creationId xmlns:p14="http://schemas.microsoft.com/office/powerpoint/2010/main" val="278026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2475-1ED2-4413-9D48-05CDD76C84DA}"/>
              </a:ext>
            </a:extLst>
          </p:cNvPr>
          <p:cNvSpPr>
            <a:spLocks noGrp="1"/>
          </p:cNvSpPr>
          <p:nvPr>
            <p:ph type="title"/>
          </p:nvPr>
        </p:nvSpPr>
        <p:spPr/>
        <p:txBody>
          <a:bodyPr>
            <a:normAutofit fontScale="90000"/>
          </a:bodyPr>
          <a:lstStyle/>
          <a:p>
            <a:r>
              <a:rPr lang="en-US" dirty="0">
                <a:latin typeface="Arial"/>
                <a:cs typeface="Arial"/>
              </a:rPr>
              <a:t>Team Member Responsibilities</a:t>
            </a:r>
            <a:br>
              <a:rPr lang="en-US" dirty="0"/>
            </a:br>
            <a:r>
              <a:rPr lang="en-US" dirty="0">
                <a:solidFill>
                  <a:schemeClr val="accent2"/>
                </a:solidFill>
                <a:latin typeface="Arial"/>
                <a:cs typeface="Arial"/>
              </a:rPr>
              <a:t>(</a:t>
            </a:r>
            <a:r>
              <a:rPr lang="en-US" dirty="0" err="1">
                <a:solidFill>
                  <a:schemeClr val="accent2"/>
                </a:solidFill>
                <a:latin typeface="Arial"/>
                <a:cs typeface="Arial"/>
              </a:rPr>
              <a:t>Responsabilidades</a:t>
            </a:r>
            <a:r>
              <a:rPr lang="en-US" dirty="0">
                <a:solidFill>
                  <a:schemeClr val="accent2"/>
                </a:solidFill>
                <a:latin typeface="Arial"/>
                <a:cs typeface="Arial"/>
              </a:rPr>
              <a:t> de </a:t>
            </a:r>
            <a:r>
              <a:rPr lang="en-US" dirty="0" err="1">
                <a:solidFill>
                  <a:schemeClr val="accent2"/>
                </a:solidFill>
                <a:latin typeface="Arial"/>
                <a:cs typeface="Arial"/>
              </a:rPr>
              <a:t>los</a:t>
            </a:r>
            <a:r>
              <a:rPr lang="en-US" dirty="0">
                <a:solidFill>
                  <a:schemeClr val="accent2"/>
                </a:solidFill>
                <a:latin typeface="Arial"/>
                <a:cs typeface="Arial"/>
              </a:rPr>
              <a:t> </a:t>
            </a:r>
            <a:r>
              <a:rPr lang="en-US" dirty="0" err="1">
                <a:solidFill>
                  <a:schemeClr val="accent2"/>
                </a:solidFill>
                <a:latin typeface="Arial"/>
                <a:cs typeface="Arial"/>
              </a:rPr>
              <a:t>Miembros</a:t>
            </a:r>
            <a:r>
              <a:rPr lang="en-US" dirty="0">
                <a:solidFill>
                  <a:schemeClr val="accent2"/>
                </a:solidFill>
                <a:latin typeface="Arial"/>
                <a:cs typeface="Arial"/>
              </a:rPr>
              <a:t> del </a:t>
            </a:r>
            <a:r>
              <a:rPr lang="en-US" dirty="0" err="1">
                <a:solidFill>
                  <a:schemeClr val="accent2"/>
                </a:solidFill>
                <a:latin typeface="Arial"/>
                <a:cs typeface="Arial"/>
              </a:rPr>
              <a:t>Equipo</a:t>
            </a:r>
            <a:r>
              <a:rPr lang="en-US" dirty="0">
                <a:solidFill>
                  <a:schemeClr val="accent2"/>
                </a:solidFill>
                <a:latin typeface="Arial"/>
                <a:cs typeface="Arial"/>
              </a:rPr>
              <a:t>)</a:t>
            </a:r>
          </a:p>
        </p:txBody>
      </p:sp>
      <p:sp>
        <p:nvSpPr>
          <p:cNvPr id="3" name="Content Placeholder 2">
            <a:extLst>
              <a:ext uri="{FF2B5EF4-FFF2-40B4-BE49-F238E27FC236}">
                <a16:creationId xmlns:a16="http://schemas.microsoft.com/office/drawing/2014/main" id="{8724C62D-C606-4422-92BF-1443C4AED2FA}"/>
              </a:ext>
            </a:extLst>
          </p:cNvPr>
          <p:cNvSpPr>
            <a:spLocks noGrp="1"/>
          </p:cNvSpPr>
          <p:nvPr>
            <p:ph idx="4294967295"/>
          </p:nvPr>
        </p:nvSpPr>
        <p:spPr/>
        <p:txBody>
          <a:bodyPr vert="horz" lIns="91440" tIns="45720" rIns="91440" bIns="45720" numCol="2" rtlCol="0" anchor="t">
            <a:normAutofit fontScale="92500" lnSpcReduction="10000"/>
          </a:bodyPr>
          <a:lstStyle/>
          <a:p>
            <a:r>
              <a:rPr lang="en-US" sz="2600" dirty="0">
                <a:solidFill>
                  <a:srgbClr val="000000"/>
                </a:solidFill>
              </a:rPr>
              <a:t>Assign responsibilities of each team member during the process.</a:t>
            </a:r>
          </a:p>
          <a:p>
            <a:endParaRPr lang="en-US" sz="2600" dirty="0">
              <a:solidFill>
                <a:srgbClr val="000000"/>
              </a:solidFill>
            </a:endParaRPr>
          </a:p>
          <a:p>
            <a:pPr lvl="1"/>
            <a:r>
              <a:rPr lang="en-US" u="sng" dirty="0">
                <a:solidFill>
                  <a:srgbClr val="000000"/>
                </a:solidFill>
              </a:rPr>
              <a:t>Material Manager:</a:t>
            </a:r>
            <a:r>
              <a:rPr lang="en-US" dirty="0">
                <a:solidFill>
                  <a:srgbClr val="000000"/>
                </a:solidFill>
              </a:rPr>
              <a:t> collects materials</a:t>
            </a:r>
          </a:p>
          <a:p>
            <a:pPr lvl="1"/>
            <a:r>
              <a:rPr lang="en-US" u="sng" dirty="0">
                <a:solidFill>
                  <a:srgbClr val="000000"/>
                </a:solidFill>
              </a:rPr>
              <a:t>Banker:</a:t>
            </a:r>
            <a:r>
              <a:rPr lang="en-US" dirty="0">
                <a:solidFill>
                  <a:srgbClr val="000000"/>
                </a:solidFill>
              </a:rPr>
              <a:t> manages the counters</a:t>
            </a:r>
          </a:p>
          <a:p>
            <a:pPr lvl="1"/>
            <a:r>
              <a:rPr lang="en-US" u="sng" dirty="0">
                <a:solidFill>
                  <a:srgbClr val="000000"/>
                </a:solidFill>
              </a:rPr>
              <a:t>Head Engineer:</a:t>
            </a:r>
            <a:r>
              <a:rPr lang="en-US" dirty="0">
                <a:solidFill>
                  <a:srgbClr val="000000"/>
                </a:solidFill>
              </a:rPr>
              <a:t> ensures the bridge supports the weight of the wagon and cart</a:t>
            </a:r>
          </a:p>
          <a:p>
            <a:pPr lvl="1"/>
            <a:r>
              <a:rPr lang="en-US" u="sng" dirty="0">
                <a:solidFill>
                  <a:srgbClr val="000000"/>
                </a:solidFill>
              </a:rPr>
              <a:t>Quality Control Manager:</a:t>
            </a:r>
            <a:r>
              <a:rPr lang="en-US" dirty="0">
                <a:solidFill>
                  <a:srgbClr val="000000"/>
                </a:solidFill>
              </a:rPr>
              <a:t> match the design to the prototype</a:t>
            </a:r>
          </a:p>
          <a:p>
            <a:pPr marL="457200" lvl="1" indent="0">
              <a:buNone/>
            </a:pPr>
            <a:endParaRPr lang="en-US" dirty="0">
              <a:solidFill>
                <a:srgbClr val="000000"/>
              </a:solidFill>
            </a:endParaRPr>
          </a:p>
          <a:p>
            <a:pPr lvl="1"/>
            <a:endParaRPr lang="en-US" dirty="0">
              <a:solidFill>
                <a:srgbClr val="000000"/>
              </a:solidFill>
            </a:endParaRPr>
          </a:p>
          <a:p>
            <a:pPr lvl="1"/>
            <a:endParaRPr lang="en-US" dirty="0">
              <a:solidFill>
                <a:srgbClr val="000000"/>
              </a:solidFill>
            </a:endParaRPr>
          </a:p>
          <a:p>
            <a:pPr lvl="1"/>
            <a:endParaRPr lang="en-US" dirty="0">
              <a:solidFill>
                <a:srgbClr val="000000"/>
              </a:solidFill>
            </a:endParaRPr>
          </a:p>
          <a:p>
            <a:r>
              <a:rPr lang="en-US" sz="2600" dirty="0" err="1">
                <a:solidFill>
                  <a:schemeClr val="accent2"/>
                </a:solidFill>
              </a:rPr>
              <a:t>Asignar</a:t>
            </a:r>
            <a:r>
              <a:rPr lang="en-US" sz="2600" dirty="0">
                <a:solidFill>
                  <a:schemeClr val="accent2"/>
                </a:solidFill>
              </a:rPr>
              <a:t> </a:t>
            </a:r>
            <a:r>
              <a:rPr lang="en-US" sz="2600" dirty="0" err="1">
                <a:solidFill>
                  <a:schemeClr val="accent2"/>
                </a:solidFill>
              </a:rPr>
              <a:t>responsabilidades</a:t>
            </a:r>
            <a:r>
              <a:rPr lang="en-US" sz="2600" dirty="0">
                <a:solidFill>
                  <a:schemeClr val="accent2"/>
                </a:solidFill>
              </a:rPr>
              <a:t> de </a:t>
            </a:r>
            <a:r>
              <a:rPr lang="en-US" sz="2600" dirty="0" err="1">
                <a:solidFill>
                  <a:schemeClr val="accent2"/>
                </a:solidFill>
              </a:rPr>
              <a:t>cada</a:t>
            </a:r>
            <a:r>
              <a:rPr lang="en-US" sz="2600" dirty="0">
                <a:solidFill>
                  <a:schemeClr val="accent2"/>
                </a:solidFill>
              </a:rPr>
              <a:t> </a:t>
            </a:r>
            <a:r>
              <a:rPr lang="en-US" sz="2600" dirty="0" err="1">
                <a:solidFill>
                  <a:schemeClr val="accent2"/>
                </a:solidFill>
              </a:rPr>
              <a:t>miembro</a:t>
            </a:r>
            <a:r>
              <a:rPr lang="en-US" sz="2600" dirty="0">
                <a:solidFill>
                  <a:schemeClr val="accent2"/>
                </a:solidFill>
              </a:rPr>
              <a:t> del </a:t>
            </a:r>
            <a:r>
              <a:rPr lang="en-US" sz="2600" dirty="0" err="1">
                <a:solidFill>
                  <a:schemeClr val="accent2"/>
                </a:solidFill>
              </a:rPr>
              <a:t>equipo</a:t>
            </a:r>
            <a:r>
              <a:rPr lang="en-US" sz="2600" dirty="0">
                <a:solidFill>
                  <a:schemeClr val="accent2"/>
                </a:solidFill>
              </a:rPr>
              <a:t> </a:t>
            </a:r>
            <a:r>
              <a:rPr lang="en-US" sz="2600" dirty="0" err="1">
                <a:solidFill>
                  <a:schemeClr val="accent2"/>
                </a:solidFill>
              </a:rPr>
              <a:t>durante</a:t>
            </a:r>
            <a:r>
              <a:rPr lang="en-US" sz="2600" dirty="0">
                <a:solidFill>
                  <a:schemeClr val="accent2"/>
                </a:solidFill>
              </a:rPr>
              <a:t> </a:t>
            </a:r>
            <a:r>
              <a:rPr lang="en-US" sz="2600" dirty="0" err="1">
                <a:solidFill>
                  <a:schemeClr val="accent2"/>
                </a:solidFill>
              </a:rPr>
              <a:t>el</a:t>
            </a:r>
            <a:r>
              <a:rPr lang="en-US" sz="2600" dirty="0">
                <a:solidFill>
                  <a:schemeClr val="accent2"/>
                </a:solidFill>
              </a:rPr>
              <a:t> </a:t>
            </a:r>
            <a:r>
              <a:rPr lang="en-US" sz="2600" dirty="0" err="1">
                <a:solidFill>
                  <a:schemeClr val="accent2"/>
                </a:solidFill>
              </a:rPr>
              <a:t>proceso</a:t>
            </a:r>
            <a:r>
              <a:rPr lang="en-US" sz="2600" dirty="0">
                <a:solidFill>
                  <a:schemeClr val="accent2"/>
                </a:solidFill>
              </a:rPr>
              <a:t>.</a:t>
            </a:r>
          </a:p>
          <a:p>
            <a:pPr lvl="1"/>
            <a:r>
              <a:rPr lang="en-US" u="sng" dirty="0" err="1">
                <a:solidFill>
                  <a:schemeClr val="accent2"/>
                </a:solidFill>
              </a:rPr>
              <a:t>Administrador</a:t>
            </a:r>
            <a:r>
              <a:rPr lang="en-US" u="sng" dirty="0">
                <a:solidFill>
                  <a:schemeClr val="accent2"/>
                </a:solidFill>
              </a:rPr>
              <a:t> de </a:t>
            </a:r>
            <a:r>
              <a:rPr lang="en-US" u="sng" dirty="0" err="1">
                <a:solidFill>
                  <a:schemeClr val="accent2"/>
                </a:solidFill>
              </a:rPr>
              <a:t>Materiales</a:t>
            </a:r>
            <a:r>
              <a:rPr lang="en-US" u="sng" dirty="0">
                <a:solidFill>
                  <a:schemeClr val="accent2"/>
                </a:solidFill>
              </a:rPr>
              <a:t>:</a:t>
            </a:r>
            <a:r>
              <a:rPr lang="en-US" dirty="0">
                <a:solidFill>
                  <a:schemeClr val="accent2"/>
                </a:solidFill>
              </a:rPr>
              <a:t> </a:t>
            </a:r>
            <a:r>
              <a:rPr lang="en-US" dirty="0" err="1">
                <a:solidFill>
                  <a:schemeClr val="accent2"/>
                </a:solidFill>
              </a:rPr>
              <a:t>recopila</a:t>
            </a:r>
            <a:r>
              <a:rPr lang="en-US" dirty="0">
                <a:solidFill>
                  <a:schemeClr val="accent2"/>
                </a:solidFill>
              </a:rPr>
              <a:t> </a:t>
            </a:r>
            <a:r>
              <a:rPr lang="en-US" dirty="0" err="1">
                <a:solidFill>
                  <a:schemeClr val="accent2"/>
                </a:solidFill>
              </a:rPr>
              <a:t>materiales</a:t>
            </a:r>
            <a:endParaRPr lang="en-US" dirty="0">
              <a:solidFill>
                <a:schemeClr val="accent2"/>
              </a:solidFill>
            </a:endParaRPr>
          </a:p>
          <a:p>
            <a:pPr lvl="1"/>
            <a:r>
              <a:rPr lang="en-US" u="sng" dirty="0" err="1">
                <a:solidFill>
                  <a:schemeClr val="accent2"/>
                </a:solidFill>
              </a:rPr>
              <a:t>Banquero</a:t>
            </a:r>
            <a:r>
              <a:rPr lang="en-US" u="sng" dirty="0">
                <a:solidFill>
                  <a:schemeClr val="accent2"/>
                </a:solidFill>
              </a:rPr>
              <a:t>:</a:t>
            </a:r>
            <a:r>
              <a:rPr lang="en-US" dirty="0">
                <a:solidFill>
                  <a:schemeClr val="accent2"/>
                </a:solidFill>
              </a:rPr>
              <a:t> </a:t>
            </a:r>
            <a:r>
              <a:rPr lang="en-US" dirty="0" err="1">
                <a:solidFill>
                  <a:schemeClr val="accent2"/>
                </a:solidFill>
              </a:rPr>
              <a:t>maneja</a:t>
            </a:r>
            <a:r>
              <a:rPr lang="en-US" dirty="0">
                <a:solidFill>
                  <a:schemeClr val="accent2"/>
                </a:solidFill>
              </a:rPr>
              <a:t> </a:t>
            </a:r>
            <a:r>
              <a:rPr lang="en-US" dirty="0" err="1">
                <a:solidFill>
                  <a:schemeClr val="accent2"/>
                </a:solidFill>
              </a:rPr>
              <a:t>los</a:t>
            </a:r>
            <a:r>
              <a:rPr lang="en-US" dirty="0">
                <a:solidFill>
                  <a:schemeClr val="accent2"/>
                </a:solidFill>
              </a:rPr>
              <a:t> </a:t>
            </a:r>
            <a:r>
              <a:rPr lang="en-US" dirty="0" err="1">
                <a:solidFill>
                  <a:schemeClr val="accent2"/>
                </a:solidFill>
              </a:rPr>
              <a:t>contadores</a:t>
            </a:r>
            <a:endParaRPr lang="en-US" dirty="0">
              <a:solidFill>
                <a:schemeClr val="accent2"/>
              </a:solidFill>
            </a:endParaRPr>
          </a:p>
          <a:p>
            <a:pPr lvl="1"/>
            <a:r>
              <a:rPr lang="en-US" u="sng" dirty="0">
                <a:solidFill>
                  <a:schemeClr val="accent2"/>
                </a:solidFill>
              </a:rPr>
              <a:t>Jefe de </a:t>
            </a:r>
            <a:r>
              <a:rPr lang="en-US" u="sng" dirty="0" err="1">
                <a:solidFill>
                  <a:schemeClr val="accent2"/>
                </a:solidFill>
              </a:rPr>
              <a:t>Ingenieros</a:t>
            </a:r>
            <a:r>
              <a:rPr lang="en-US" u="sng" dirty="0">
                <a:solidFill>
                  <a:schemeClr val="accent2"/>
                </a:solidFill>
              </a:rPr>
              <a:t>:</a:t>
            </a:r>
            <a:r>
              <a:rPr lang="en-US" dirty="0">
                <a:solidFill>
                  <a:schemeClr val="accent2"/>
                </a:solidFill>
              </a:rPr>
              <a:t> </a:t>
            </a:r>
            <a:r>
              <a:rPr lang="en-US" dirty="0" err="1">
                <a:solidFill>
                  <a:srgbClr val="F16038"/>
                </a:solidFill>
              </a:rPr>
              <a:t>asegura</a:t>
            </a:r>
            <a:r>
              <a:rPr lang="en-US" dirty="0">
                <a:solidFill>
                  <a:srgbClr val="F16038"/>
                </a:solidFill>
              </a:rPr>
              <a:t> que </a:t>
            </a:r>
            <a:r>
              <a:rPr lang="en-US" dirty="0" err="1">
                <a:solidFill>
                  <a:srgbClr val="F16038"/>
                </a:solidFill>
              </a:rPr>
              <a:t>el</a:t>
            </a:r>
            <a:r>
              <a:rPr lang="en-US" dirty="0">
                <a:solidFill>
                  <a:srgbClr val="F16038"/>
                </a:solidFill>
              </a:rPr>
              <a:t> </a:t>
            </a:r>
            <a:r>
              <a:rPr lang="en-US" dirty="0" err="1">
                <a:solidFill>
                  <a:srgbClr val="F16038"/>
                </a:solidFill>
              </a:rPr>
              <a:t>puente</a:t>
            </a:r>
            <a:r>
              <a:rPr lang="en-US" dirty="0">
                <a:solidFill>
                  <a:srgbClr val="F16038"/>
                </a:solidFill>
              </a:rPr>
              <a:t> </a:t>
            </a:r>
            <a:r>
              <a:rPr lang="en-US" dirty="0" err="1">
                <a:solidFill>
                  <a:srgbClr val="F16038"/>
                </a:solidFill>
              </a:rPr>
              <a:t>soporte</a:t>
            </a:r>
            <a:r>
              <a:rPr lang="en-US" dirty="0">
                <a:solidFill>
                  <a:srgbClr val="F16038"/>
                </a:solidFill>
              </a:rPr>
              <a:t> </a:t>
            </a:r>
            <a:r>
              <a:rPr lang="en-US" dirty="0" err="1">
                <a:solidFill>
                  <a:srgbClr val="F16038"/>
                </a:solidFill>
              </a:rPr>
              <a:t>el</a:t>
            </a:r>
            <a:r>
              <a:rPr lang="en-US" dirty="0">
                <a:solidFill>
                  <a:srgbClr val="F16038"/>
                </a:solidFill>
              </a:rPr>
              <a:t> peso del </a:t>
            </a:r>
            <a:r>
              <a:rPr lang="en-US" dirty="0" err="1">
                <a:solidFill>
                  <a:srgbClr val="F16038"/>
                </a:solidFill>
              </a:rPr>
              <a:t>vagón</a:t>
            </a:r>
            <a:r>
              <a:rPr lang="en-US" dirty="0">
                <a:solidFill>
                  <a:srgbClr val="F16038"/>
                </a:solidFill>
              </a:rPr>
              <a:t> y </a:t>
            </a:r>
            <a:r>
              <a:rPr lang="en-US" dirty="0" err="1">
                <a:solidFill>
                  <a:srgbClr val="F16038"/>
                </a:solidFill>
              </a:rPr>
              <a:t>el</a:t>
            </a:r>
            <a:r>
              <a:rPr lang="en-US" dirty="0">
                <a:solidFill>
                  <a:srgbClr val="F16038"/>
                </a:solidFill>
              </a:rPr>
              <a:t> carreta</a:t>
            </a:r>
          </a:p>
          <a:p>
            <a:pPr lvl="1"/>
            <a:r>
              <a:rPr lang="en-US" u="sng" dirty="0" err="1">
                <a:solidFill>
                  <a:schemeClr val="accent2"/>
                </a:solidFill>
              </a:rPr>
              <a:t>Gerente</a:t>
            </a:r>
            <a:r>
              <a:rPr lang="en-US" u="sng" dirty="0">
                <a:solidFill>
                  <a:schemeClr val="accent2"/>
                </a:solidFill>
              </a:rPr>
              <a:t> de Control de Calidad:</a:t>
            </a:r>
            <a:r>
              <a:rPr lang="en-US" dirty="0">
                <a:solidFill>
                  <a:schemeClr val="accent2"/>
                </a:solidFill>
              </a:rPr>
              <a:t> </a:t>
            </a:r>
            <a:r>
              <a:rPr lang="en-US" dirty="0" err="1">
                <a:solidFill>
                  <a:schemeClr val="accent2"/>
                </a:solidFill>
              </a:rPr>
              <a:t>haga</a:t>
            </a:r>
            <a:r>
              <a:rPr lang="en-US" dirty="0">
                <a:solidFill>
                  <a:schemeClr val="accent2"/>
                </a:solidFill>
              </a:rPr>
              <a:t> </a:t>
            </a:r>
            <a:r>
              <a:rPr lang="en-US" dirty="0" err="1">
                <a:solidFill>
                  <a:schemeClr val="accent2"/>
                </a:solidFill>
              </a:rPr>
              <a:t>coincidir</a:t>
            </a:r>
            <a:r>
              <a:rPr lang="en-US" dirty="0">
                <a:solidFill>
                  <a:schemeClr val="accent2"/>
                </a:solidFill>
              </a:rPr>
              <a:t> </a:t>
            </a:r>
            <a:r>
              <a:rPr lang="en-US" dirty="0" err="1">
                <a:solidFill>
                  <a:schemeClr val="accent2"/>
                </a:solidFill>
              </a:rPr>
              <a:t>el</a:t>
            </a:r>
            <a:r>
              <a:rPr lang="en-US" dirty="0">
                <a:solidFill>
                  <a:schemeClr val="accent2"/>
                </a:solidFill>
              </a:rPr>
              <a:t> </a:t>
            </a:r>
            <a:r>
              <a:rPr lang="en-US" dirty="0" err="1">
                <a:solidFill>
                  <a:schemeClr val="accent2"/>
                </a:solidFill>
              </a:rPr>
              <a:t>diseño</a:t>
            </a:r>
            <a:r>
              <a:rPr lang="en-US" dirty="0">
                <a:solidFill>
                  <a:schemeClr val="accent2"/>
                </a:solidFill>
              </a:rPr>
              <a:t> con </a:t>
            </a:r>
            <a:r>
              <a:rPr lang="en-US" dirty="0" err="1">
                <a:solidFill>
                  <a:schemeClr val="accent2"/>
                </a:solidFill>
              </a:rPr>
              <a:t>el</a:t>
            </a:r>
            <a:r>
              <a:rPr lang="en-US" dirty="0">
                <a:solidFill>
                  <a:schemeClr val="accent2"/>
                </a:solidFill>
              </a:rPr>
              <a:t> </a:t>
            </a:r>
            <a:r>
              <a:rPr lang="en-US" dirty="0" err="1">
                <a:solidFill>
                  <a:schemeClr val="accent2"/>
                </a:solidFill>
              </a:rPr>
              <a:t>prototipo</a:t>
            </a:r>
            <a:endParaRPr lang="en-US" dirty="0">
              <a:solidFill>
                <a:schemeClr val="accent2"/>
              </a:solidFill>
            </a:endParaRPr>
          </a:p>
          <a:p>
            <a:pPr lvl="1"/>
            <a:endParaRPr lang="en-US" dirty="0">
              <a:solidFill>
                <a:srgbClr val="000000"/>
              </a:solidFill>
            </a:endParaRPr>
          </a:p>
          <a:p>
            <a:endParaRPr lang="en-US" dirty="0"/>
          </a:p>
        </p:txBody>
      </p:sp>
    </p:spTree>
    <p:extLst>
      <p:ext uri="{BB962C8B-B14F-4D97-AF65-F5344CB8AC3E}">
        <p14:creationId xmlns:p14="http://schemas.microsoft.com/office/powerpoint/2010/main" val="403596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4591-E57C-490B-AECE-F6B62E7957C4}"/>
              </a:ext>
            </a:extLst>
          </p:cNvPr>
          <p:cNvSpPr>
            <a:spLocks noGrp="1"/>
          </p:cNvSpPr>
          <p:nvPr>
            <p:ph type="title"/>
          </p:nvPr>
        </p:nvSpPr>
        <p:spPr/>
        <p:txBody>
          <a:bodyPr/>
          <a:lstStyle/>
          <a:p>
            <a:r>
              <a:rPr lang="en-US" dirty="0"/>
              <a:t>Design Your Bridge! </a:t>
            </a:r>
            <a:br>
              <a:rPr lang="en-US" dirty="0"/>
            </a:br>
            <a:r>
              <a:rPr lang="en-US" dirty="0">
                <a:solidFill>
                  <a:srgbClr val="F16038"/>
                </a:solidFill>
              </a:rPr>
              <a:t>(</a:t>
            </a:r>
            <a:r>
              <a:rPr lang="en-US" dirty="0">
                <a:solidFill>
                  <a:schemeClr val="accent2"/>
                </a:solidFill>
              </a:rPr>
              <a:t>¡</a:t>
            </a:r>
            <a:r>
              <a:rPr lang="en-US" dirty="0" err="1">
                <a:solidFill>
                  <a:schemeClr val="accent2"/>
                </a:solidFill>
              </a:rPr>
              <a:t>Diseña</a:t>
            </a:r>
            <a:r>
              <a:rPr lang="en-US" dirty="0">
                <a:solidFill>
                  <a:schemeClr val="accent2"/>
                </a:solidFill>
              </a:rPr>
              <a:t> Tu Puente!)</a:t>
            </a:r>
          </a:p>
        </p:txBody>
      </p:sp>
    </p:spTree>
    <p:extLst>
      <p:ext uri="{BB962C8B-B14F-4D97-AF65-F5344CB8AC3E}">
        <p14:creationId xmlns:p14="http://schemas.microsoft.com/office/powerpoint/2010/main" val="3954261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4759-1D77-47FB-BD5E-FF24C45B64B3}"/>
              </a:ext>
            </a:extLst>
          </p:cNvPr>
          <p:cNvSpPr>
            <a:spLocks noGrp="1"/>
          </p:cNvSpPr>
          <p:nvPr>
            <p:ph type="title"/>
          </p:nvPr>
        </p:nvSpPr>
        <p:spPr/>
        <p:txBody>
          <a:bodyPr/>
          <a:lstStyle/>
          <a:p>
            <a:r>
              <a:rPr lang="en-US" dirty="0"/>
              <a:t>Criteria: (Desired Outcomes)</a:t>
            </a:r>
            <a:br>
              <a:rPr lang="en-US" dirty="0"/>
            </a:br>
            <a:r>
              <a:rPr lang="en-US" dirty="0">
                <a:solidFill>
                  <a:schemeClr val="accent2"/>
                </a:solidFill>
              </a:rPr>
              <a:t>(</a:t>
            </a:r>
            <a:r>
              <a:rPr lang="en-US" dirty="0" err="1">
                <a:solidFill>
                  <a:schemeClr val="accent2"/>
                </a:solidFill>
              </a:rPr>
              <a:t>Criterios</a:t>
            </a:r>
            <a:r>
              <a:rPr lang="en-US" dirty="0">
                <a:solidFill>
                  <a:schemeClr val="accent2"/>
                </a:solidFill>
              </a:rPr>
              <a:t>: (</a:t>
            </a:r>
            <a:r>
              <a:rPr lang="en-US" dirty="0" err="1">
                <a:solidFill>
                  <a:schemeClr val="accent2"/>
                </a:solidFill>
              </a:rPr>
              <a:t>Resultados</a:t>
            </a:r>
            <a:r>
              <a:rPr lang="en-US" dirty="0">
                <a:solidFill>
                  <a:schemeClr val="accent2"/>
                </a:solidFill>
              </a:rPr>
              <a:t> </a:t>
            </a:r>
            <a:r>
              <a:rPr lang="en-US" dirty="0" err="1">
                <a:solidFill>
                  <a:schemeClr val="accent2"/>
                </a:solidFill>
              </a:rPr>
              <a:t>Deseados</a:t>
            </a:r>
            <a:r>
              <a:rPr lang="en-US" dirty="0">
                <a:solidFill>
                  <a:schemeClr val="accent2"/>
                </a:solidFill>
              </a:rPr>
              <a:t>))</a:t>
            </a:r>
            <a:endParaRPr lang="en-US" dirty="0"/>
          </a:p>
        </p:txBody>
      </p:sp>
      <p:sp>
        <p:nvSpPr>
          <p:cNvPr id="3" name="Content Placeholder 2">
            <a:extLst>
              <a:ext uri="{FF2B5EF4-FFF2-40B4-BE49-F238E27FC236}">
                <a16:creationId xmlns:a16="http://schemas.microsoft.com/office/drawing/2014/main" id="{E33EFE03-A615-4D4A-AF1D-3F4DB9E75F6B}"/>
              </a:ext>
            </a:extLst>
          </p:cNvPr>
          <p:cNvSpPr>
            <a:spLocks noGrp="1"/>
          </p:cNvSpPr>
          <p:nvPr>
            <p:ph idx="4294967295"/>
          </p:nvPr>
        </p:nvSpPr>
        <p:spPr>
          <a:xfrm>
            <a:off x="838200" y="1825625"/>
            <a:ext cx="10515600" cy="4351338"/>
          </a:xfrm>
        </p:spPr>
        <p:txBody>
          <a:bodyPr vert="horz" lIns="91440" tIns="45720" rIns="91440" bIns="45720" numCol="2" rtlCol="0" anchor="t">
            <a:normAutofit fontScale="92500" lnSpcReduction="20000"/>
          </a:bodyPr>
          <a:lstStyle/>
          <a:p>
            <a:pPr>
              <a:lnSpc>
                <a:spcPct val="110000"/>
              </a:lnSpc>
              <a:spcBef>
                <a:spcPts val="500"/>
              </a:spcBef>
            </a:pPr>
            <a:r>
              <a:rPr lang="en-US" sz="2100" b="1" dirty="0">
                <a:solidFill>
                  <a:srgbClr val="000000"/>
                </a:solidFill>
              </a:rPr>
              <a:t>A successful bridge design should include the following:</a:t>
            </a:r>
            <a:endParaRPr lang="en-US" sz="2100" b="1" dirty="0">
              <a:solidFill>
                <a:srgbClr val="000000"/>
              </a:solidFill>
              <a:cs typeface="Arial"/>
            </a:endParaRPr>
          </a:p>
          <a:p>
            <a:pPr lvl="1">
              <a:lnSpc>
                <a:spcPct val="110000"/>
              </a:lnSpc>
              <a:buFont typeface="Wingdings" pitchFamily="2" charset="2"/>
              <a:buChar char="§"/>
            </a:pPr>
            <a:r>
              <a:rPr lang="en-US" sz="2100" dirty="0">
                <a:solidFill>
                  <a:srgbClr val="000000"/>
                </a:solidFill>
              </a:rPr>
              <a:t>Span across the river</a:t>
            </a:r>
            <a:endParaRPr lang="en-US" sz="2100" dirty="0">
              <a:solidFill>
                <a:srgbClr val="000000"/>
              </a:solidFill>
              <a:cs typeface="Arial"/>
            </a:endParaRPr>
          </a:p>
          <a:p>
            <a:pPr lvl="1">
              <a:lnSpc>
                <a:spcPct val="110000"/>
              </a:lnSpc>
              <a:buFont typeface="Wingdings" pitchFamily="2" charset="2"/>
              <a:buChar char="§"/>
            </a:pPr>
            <a:r>
              <a:rPr lang="en-US" sz="2100" dirty="0">
                <a:solidFill>
                  <a:srgbClr val="000000"/>
                </a:solidFill>
              </a:rPr>
              <a:t>Support the weight of the wagon and cart</a:t>
            </a:r>
            <a:endParaRPr lang="en-US" sz="2100" dirty="0">
              <a:solidFill>
                <a:srgbClr val="000000"/>
              </a:solidFill>
              <a:cs typeface="Arial"/>
            </a:endParaRPr>
          </a:p>
          <a:p>
            <a:pPr lvl="1">
              <a:lnSpc>
                <a:spcPct val="110000"/>
              </a:lnSpc>
              <a:buFont typeface="Wingdings" pitchFamily="2" charset="2"/>
              <a:buChar char="§"/>
            </a:pPr>
            <a:r>
              <a:rPr lang="en-US" sz="2100" dirty="0">
                <a:solidFill>
                  <a:srgbClr val="000000"/>
                </a:solidFill>
              </a:rPr>
              <a:t>Allow for the transportation of the wagon and cart</a:t>
            </a:r>
            <a:endParaRPr lang="en-US" sz="2100" dirty="0">
              <a:solidFill>
                <a:srgbClr val="000000"/>
              </a:solidFill>
              <a:cs typeface="Arial"/>
            </a:endParaRPr>
          </a:p>
          <a:p>
            <a:pPr lvl="1">
              <a:lnSpc>
                <a:spcPct val="110000"/>
              </a:lnSpc>
              <a:buFont typeface="Wingdings" pitchFamily="2" charset="2"/>
              <a:buChar char="§"/>
            </a:pPr>
            <a:r>
              <a:rPr lang="en-US" sz="2100" dirty="0">
                <a:solidFill>
                  <a:srgbClr val="000000"/>
                </a:solidFill>
              </a:rPr>
              <a:t>Stay together while being used</a:t>
            </a:r>
            <a:endParaRPr lang="en-US" sz="2100" dirty="0">
              <a:solidFill>
                <a:srgbClr val="000000"/>
              </a:solidFill>
              <a:cs typeface="Arial"/>
            </a:endParaRPr>
          </a:p>
          <a:p>
            <a:pPr lvl="1">
              <a:lnSpc>
                <a:spcPct val="110000"/>
              </a:lnSpc>
            </a:pPr>
            <a:endParaRPr lang="en-US" sz="2100" dirty="0">
              <a:solidFill>
                <a:srgbClr val="000000"/>
              </a:solidFill>
            </a:endParaRPr>
          </a:p>
          <a:p>
            <a:pPr marL="457200" lvl="1" indent="0">
              <a:lnSpc>
                <a:spcPct val="110000"/>
              </a:lnSpc>
              <a:buNone/>
            </a:pPr>
            <a:r>
              <a:rPr lang="en-US" sz="2100" dirty="0">
                <a:solidFill>
                  <a:srgbClr val="000000"/>
                </a:solidFill>
              </a:rPr>
              <a:t>Bonus points: Transport a heavier cart across the bridge.</a:t>
            </a:r>
          </a:p>
          <a:p>
            <a:pPr marL="457200" lvl="1" indent="0">
              <a:lnSpc>
                <a:spcPct val="110000"/>
              </a:lnSpc>
              <a:buNone/>
            </a:pPr>
            <a:endParaRPr lang="en-US" sz="2100" dirty="0">
              <a:solidFill>
                <a:srgbClr val="000000"/>
              </a:solidFill>
              <a:cs typeface="Arial"/>
            </a:endParaRPr>
          </a:p>
          <a:p>
            <a:pPr>
              <a:lnSpc>
                <a:spcPct val="110000"/>
              </a:lnSpc>
              <a:spcBef>
                <a:spcPts val="500"/>
              </a:spcBef>
            </a:pPr>
            <a:endParaRPr lang="es-ES" sz="2100" dirty="0">
              <a:solidFill>
                <a:srgbClr val="000000"/>
              </a:solidFill>
            </a:endParaRPr>
          </a:p>
          <a:p>
            <a:pPr>
              <a:lnSpc>
                <a:spcPct val="110000"/>
              </a:lnSpc>
              <a:spcBef>
                <a:spcPts val="500"/>
              </a:spcBef>
            </a:pPr>
            <a:endParaRPr lang="es-ES" sz="2100" dirty="0">
              <a:solidFill>
                <a:srgbClr val="000000"/>
              </a:solidFill>
            </a:endParaRPr>
          </a:p>
          <a:p>
            <a:pPr>
              <a:lnSpc>
                <a:spcPct val="110000"/>
              </a:lnSpc>
              <a:spcBef>
                <a:spcPts val="500"/>
              </a:spcBef>
            </a:pPr>
            <a:r>
              <a:rPr lang="es-ES" sz="2100" b="1" dirty="0">
                <a:solidFill>
                  <a:srgbClr val="F16038"/>
                </a:solidFill>
              </a:rPr>
              <a:t>Un diseño de puente exitoso debe incluir lo siguiente:</a:t>
            </a:r>
          </a:p>
          <a:p>
            <a:pPr lvl="1">
              <a:lnSpc>
                <a:spcPct val="110000"/>
              </a:lnSpc>
            </a:pPr>
            <a:r>
              <a:rPr lang="es-ES" sz="2100" dirty="0">
                <a:solidFill>
                  <a:srgbClr val="F16038"/>
                </a:solidFill>
              </a:rPr>
              <a:t>Tramo a través del río</a:t>
            </a:r>
          </a:p>
          <a:p>
            <a:pPr lvl="1">
              <a:lnSpc>
                <a:spcPct val="110000"/>
              </a:lnSpc>
            </a:pPr>
            <a:r>
              <a:rPr lang="es-ES" sz="2100" dirty="0">
                <a:solidFill>
                  <a:srgbClr val="F16038"/>
                </a:solidFill>
              </a:rPr>
              <a:t>Soportar el peso del vagón y el carreta</a:t>
            </a:r>
          </a:p>
          <a:p>
            <a:pPr lvl="1">
              <a:lnSpc>
                <a:spcPct val="110000"/>
              </a:lnSpc>
            </a:pPr>
            <a:r>
              <a:rPr lang="es-ES" sz="2100" dirty="0">
                <a:solidFill>
                  <a:srgbClr val="F16038"/>
                </a:solidFill>
              </a:rPr>
              <a:t>Permitir el transporte del vagón y carreta</a:t>
            </a:r>
          </a:p>
          <a:p>
            <a:pPr lvl="1">
              <a:lnSpc>
                <a:spcPct val="110000"/>
              </a:lnSpc>
            </a:pPr>
            <a:r>
              <a:rPr lang="es-ES" sz="2100" dirty="0">
                <a:solidFill>
                  <a:srgbClr val="F16038"/>
                </a:solidFill>
              </a:rPr>
              <a:t>Permanecer juntos mientras se utiliza</a:t>
            </a:r>
          </a:p>
          <a:p>
            <a:pPr lvl="1">
              <a:lnSpc>
                <a:spcPct val="110000"/>
              </a:lnSpc>
            </a:pPr>
            <a:endParaRPr lang="es-ES" sz="2100" dirty="0">
              <a:solidFill>
                <a:srgbClr val="F16038"/>
              </a:solidFill>
            </a:endParaRPr>
          </a:p>
          <a:p>
            <a:pPr lvl="1">
              <a:lnSpc>
                <a:spcPct val="110000"/>
              </a:lnSpc>
            </a:pPr>
            <a:endParaRPr lang="es-ES" sz="1500" dirty="0">
              <a:solidFill>
                <a:srgbClr val="F16038"/>
              </a:solidFill>
            </a:endParaRPr>
          </a:p>
          <a:p>
            <a:pPr marL="457200" lvl="1" indent="0">
              <a:lnSpc>
                <a:spcPct val="110000"/>
              </a:lnSpc>
              <a:buNone/>
            </a:pPr>
            <a:r>
              <a:rPr lang="es-ES" sz="2100" dirty="0">
                <a:solidFill>
                  <a:srgbClr val="F16038"/>
                </a:solidFill>
              </a:rPr>
              <a:t>Puntos de bonificación: transporte un carro más pesado a través del puente.</a:t>
            </a:r>
            <a:endParaRPr lang="en-US" sz="2100" dirty="0">
              <a:solidFill>
                <a:srgbClr val="F16038"/>
              </a:solidFill>
            </a:endParaRPr>
          </a:p>
          <a:p>
            <a:endParaRPr lang="en-US" dirty="0">
              <a:solidFill>
                <a:srgbClr val="000000"/>
              </a:solidFill>
            </a:endParaRPr>
          </a:p>
          <a:p>
            <a:pPr marL="0" indent="0">
              <a:buNone/>
            </a:pPr>
            <a:endParaRPr lang="en-US" dirty="0">
              <a:solidFill>
                <a:srgbClr val="000000"/>
              </a:solidFill>
            </a:endParaRPr>
          </a:p>
        </p:txBody>
      </p:sp>
    </p:spTree>
    <p:extLst>
      <p:ext uri="{BB962C8B-B14F-4D97-AF65-F5344CB8AC3E}">
        <p14:creationId xmlns:p14="http://schemas.microsoft.com/office/powerpoint/2010/main" val="1714974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8867-E7F7-48EE-A4BA-77DCC6878377}"/>
              </a:ext>
            </a:extLst>
          </p:cNvPr>
          <p:cNvSpPr>
            <a:spLocks noGrp="1"/>
          </p:cNvSpPr>
          <p:nvPr>
            <p:ph type="title"/>
          </p:nvPr>
        </p:nvSpPr>
        <p:spPr/>
        <p:txBody>
          <a:bodyPr/>
          <a:lstStyle/>
          <a:p>
            <a:pPr algn="r"/>
            <a:r>
              <a:rPr lang="en-US" dirty="0">
                <a:latin typeface="Arial"/>
                <a:cs typeface="Arial"/>
              </a:rPr>
              <a:t>Scorecard (Grade 2)</a:t>
            </a:r>
            <a:endParaRPr lang="en-US" dirty="0"/>
          </a:p>
        </p:txBody>
      </p:sp>
      <p:graphicFrame>
        <p:nvGraphicFramePr>
          <p:cNvPr id="5" name="Table 4">
            <a:extLst>
              <a:ext uri="{FF2B5EF4-FFF2-40B4-BE49-F238E27FC236}">
                <a16:creationId xmlns:a16="http://schemas.microsoft.com/office/drawing/2014/main" id="{8E4050D5-64EA-8788-5BB3-277D2FE580F8}"/>
              </a:ext>
            </a:extLst>
          </p:cNvPr>
          <p:cNvGraphicFramePr>
            <a:graphicFrameLocks noGrp="1"/>
          </p:cNvGraphicFramePr>
          <p:nvPr>
            <p:extLst>
              <p:ext uri="{D42A27DB-BD31-4B8C-83A1-F6EECF244321}">
                <p14:modId xmlns:p14="http://schemas.microsoft.com/office/powerpoint/2010/main" val="3832031918"/>
              </p:ext>
            </p:extLst>
          </p:nvPr>
        </p:nvGraphicFramePr>
        <p:xfrm>
          <a:off x="2251834" y="1637410"/>
          <a:ext cx="6857999" cy="5056630"/>
        </p:xfrm>
        <a:graphic>
          <a:graphicData uri="http://schemas.openxmlformats.org/drawingml/2006/table">
            <a:tbl>
              <a:tblPr firstRow="1" firstCol="1" bandRow="1"/>
              <a:tblGrid>
                <a:gridCol w="1562557">
                  <a:extLst>
                    <a:ext uri="{9D8B030D-6E8A-4147-A177-3AD203B41FA5}">
                      <a16:colId xmlns:a16="http://schemas.microsoft.com/office/drawing/2014/main" val="14334713"/>
                    </a:ext>
                  </a:extLst>
                </a:gridCol>
                <a:gridCol w="1504387">
                  <a:extLst>
                    <a:ext uri="{9D8B030D-6E8A-4147-A177-3AD203B41FA5}">
                      <a16:colId xmlns:a16="http://schemas.microsoft.com/office/drawing/2014/main" val="3899356967"/>
                    </a:ext>
                  </a:extLst>
                </a:gridCol>
                <a:gridCol w="1504387">
                  <a:extLst>
                    <a:ext uri="{9D8B030D-6E8A-4147-A177-3AD203B41FA5}">
                      <a16:colId xmlns:a16="http://schemas.microsoft.com/office/drawing/2014/main" val="3024946849"/>
                    </a:ext>
                  </a:extLst>
                </a:gridCol>
                <a:gridCol w="1478979">
                  <a:extLst>
                    <a:ext uri="{9D8B030D-6E8A-4147-A177-3AD203B41FA5}">
                      <a16:colId xmlns:a16="http://schemas.microsoft.com/office/drawing/2014/main" val="2701868414"/>
                    </a:ext>
                  </a:extLst>
                </a:gridCol>
                <a:gridCol w="807689">
                  <a:extLst>
                    <a:ext uri="{9D8B030D-6E8A-4147-A177-3AD203B41FA5}">
                      <a16:colId xmlns:a16="http://schemas.microsoft.com/office/drawing/2014/main" val="3243482777"/>
                    </a:ext>
                  </a:extLst>
                </a:gridCol>
              </a:tblGrid>
              <a:tr h="261044">
                <a:tc rowSpan="2">
                  <a:txBody>
                    <a:bodyPr/>
                    <a:lstStyle/>
                    <a:p>
                      <a:pPr marL="0" marR="0" algn="ctr">
                        <a:lnSpc>
                          <a:spcPct val="115000"/>
                        </a:lnSpc>
                        <a:spcBef>
                          <a:spcPts val="0"/>
                        </a:spcBef>
                        <a:spcAft>
                          <a:spcPts val="0"/>
                        </a:spcAft>
                      </a:pPr>
                      <a:r>
                        <a:rPr lang="en-US" sz="900" b="1" kern="100">
                          <a:solidFill>
                            <a:srgbClr val="FFFFFF"/>
                          </a:solidFill>
                          <a:effectLst/>
                          <a:highlight>
                            <a:srgbClr val="0D6CB9"/>
                          </a:highlight>
                          <a:latin typeface="Arial" panose="020B0604020202020204" pitchFamily="34" charset="0"/>
                          <a:ea typeface="Malgun Gothic" panose="020B0503020000020004" pitchFamily="34" charset="-127"/>
                          <a:cs typeface="Times New Roman" panose="02020603050405020304" pitchFamily="18" charset="0"/>
                        </a:rPr>
                        <a:t>CRITERIA</a:t>
                      </a:r>
                      <a:endParaRPr lang="en-US" sz="900" kern="100">
                        <a:effectLst/>
                        <a:highlight>
                          <a:srgbClr val="0D6CB9"/>
                        </a:highligh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6CB9"/>
                    </a:solidFill>
                  </a:tcPr>
                </a:tc>
                <a:tc gridSpan="3">
                  <a:txBody>
                    <a:bodyPr/>
                    <a:lstStyle/>
                    <a:p>
                      <a:pPr marL="0" marR="0" algn="ctr">
                        <a:lnSpc>
                          <a:spcPct val="115000"/>
                        </a:lnSpc>
                        <a:spcBef>
                          <a:spcPts val="0"/>
                        </a:spcBef>
                        <a:spcAft>
                          <a:spcPts val="0"/>
                        </a:spcAft>
                      </a:pPr>
                      <a:r>
                        <a:rPr lang="en-US" sz="900" b="1" kern="100">
                          <a:solidFill>
                            <a:srgbClr val="FFFFFF"/>
                          </a:solidFill>
                          <a:effectLst/>
                          <a:highlight>
                            <a:srgbClr val="0D6CB9"/>
                          </a:highlight>
                          <a:latin typeface="Arial" panose="020B0604020202020204" pitchFamily="34" charset="0"/>
                          <a:ea typeface="Malgun Gothic" panose="020B0503020000020004" pitchFamily="34" charset="-127"/>
                          <a:cs typeface="Times New Roman" panose="02020603050405020304" pitchFamily="18" charset="0"/>
                        </a:rPr>
                        <a:t>POINTS</a:t>
                      </a:r>
                      <a:endParaRPr lang="en-US" sz="900" kern="100">
                        <a:effectLst/>
                        <a:highlight>
                          <a:srgbClr val="0D6CB9"/>
                        </a:highligh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900" b="1" kern="100">
                          <a:solidFill>
                            <a:srgbClr val="FFFFFF"/>
                          </a:solidFill>
                          <a:effectLst/>
                          <a:highlight>
                            <a:srgbClr val="0D6CB9"/>
                          </a:highlight>
                          <a:latin typeface="Arial" panose="020B0604020202020204" pitchFamily="34" charset="0"/>
                          <a:ea typeface="Malgun Gothic" panose="020B0503020000020004" pitchFamily="34" charset="-127"/>
                          <a:cs typeface="Times New Roman" panose="02020603050405020304" pitchFamily="18" charset="0"/>
                        </a:rPr>
                        <a:t>SCORE</a:t>
                      </a:r>
                      <a:endParaRPr lang="en-US" sz="900" kern="100">
                        <a:effectLst/>
                        <a:highlight>
                          <a:srgbClr val="0D6CB9"/>
                        </a:highligh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6CB9"/>
                    </a:solidFill>
                  </a:tcPr>
                </a:tc>
                <a:extLst>
                  <a:ext uri="{0D108BD9-81ED-4DB2-BD59-A6C34878D82A}">
                    <a16:rowId xmlns:a16="http://schemas.microsoft.com/office/drawing/2014/main" val="929412426"/>
                  </a:ext>
                </a:extLst>
              </a:tr>
              <a:tr h="249802">
                <a:tc vMerge="1">
                  <a:txBody>
                    <a:bodyPr/>
                    <a:lstStyle/>
                    <a:p>
                      <a:endParaRPr lang="en-US"/>
                    </a:p>
                  </a:txBody>
                  <a:tcPr/>
                </a:tc>
                <a:tc>
                  <a:txBody>
                    <a:bodyPr/>
                    <a:lstStyle/>
                    <a:p>
                      <a:pPr marL="0" marR="0" algn="ctr">
                        <a:lnSpc>
                          <a:spcPct val="115000"/>
                        </a:lnSpc>
                        <a:spcBef>
                          <a:spcPts val="0"/>
                        </a:spcBef>
                        <a:spcAft>
                          <a:spcPts val="0"/>
                        </a:spcAft>
                      </a:pPr>
                      <a:r>
                        <a:rPr lang="en-US" sz="900" b="1" kern="100">
                          <a:solidFill>
                            <a:srgbClr val="FFFFFF"/>
                          </a:solidFill>
                          <a:effectLst/>
                          <a:highlight>
                            <a:srgbClr val="E95E09"/>
                          </a:highlight>
                          <a:latin typeface="Arial" panose="020B0604020202020204" pitchFamily="34" charset="0"/>
                          <a:ea typeface="Malgun Gothic" panose="020B0503020000020004" pitchFamily="34" charset="-127"/>
                          <a:cs typeface="Times New Roman" panose="02020603050405020304" pitchFamily="18" charset="0"/>
                        </a:rPr>
                        <a:t>2</a:t>
                      </a:r>
                      <a:endParaRPr lang="en-US" sz="900" kern="100">
                        <a:effectLst/>
                        <a:highlight>
                          <a:srgbClr val="E95E09"/>
                        </a:highligh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5E09"/>
                    </a:solidFill>
                  </a:tcPr>
                </a:tc>
                <a:tc>
                  <a:txBody>
                    <a:bodyPr/>
                    <a:lstStyle/>
                    <a:p>
                      <a:pPr marL="0" marR="0" algn="ctr">
                        <a:lnSpc>
                          <a:spcPct val="115000"/>
                        </a:lnSpc>
                        <a:spcBef>
                          <a:spcPts val="0"/>
                        </a:spcBef>
                        <a:spcAft>
                          <a:spcPts val="0"/>
                        </a:spcAft>
                      </a:pPr>
                      <a:r>
                        <a:rPr lang="en-US" sz="900" b="1" kern="100">
                          <a:solidFill>
                            <a:srgbClr val="FFFFFF"/>
                          </a:solidFill>
                          <a:effectLst/>
                          <a:highlight>
                            <a:srgbClr val="92C83E"/>
                          </a:highlight>
                          <a:latin typeface="Arial" panose="020B0604020202020204" pitchFamily="34" charset="0"/>
                          <a:ea typeface="Malgun Gothic" panose="020B0503020000020004" pitchFamily="34" charset="-127"/>
                          <a:cs typeface="Times New Roman" panose="02020603050405020304" pitchFamily="18" charset="0"/>
                        </a:rPr>
                        <a:t>1</a:t>
                      </a:r>
                      <a:endParaRPr lang="en-US" sz="900" kern="100">
                        <a:effectLst/>
                        <a:highlight>
                          <a:srgbClr val="92C83E"/>
                        </a:highligh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2C83E"/>
                    </a:solidFill>
                  </a:tcPr>
                </a:tc>
                <a:tc>
                  <a:txBody>
                    <a:bodyPr/>
                    <a:lstStyle/>
                    <a:p>
                      <a:pPr marL="0" marR="0" algn="ctr">
                        <a:lnSpc>
                          <a:spcPct val="115000"/>
                        </a:lnSpc>
                        <a:spcBef>
                          <a:spcPts val="0"/>
                        </a:spcBef>
                        <a:spcAft>
                          <a:spcPts val="0"/>
                        </a:spcAft>
                      </a:pPr>
                      <a:r>
                        <a:rPr lang="en-US" sz="900" b="1" kern="100">
                          <a:solidFill>
                            <a:srgbClr val="FFFFFF"/>
                          </a:solidFill>
                          <a:effectLst/>
                          <a:highlight>
                            <a:srgbClr val="00ACBB"/>
                          </a:highlight>
                          <a:latin typeface="Arial" panose="020B0604020202020204" pitchFamily="34" charset="0"/>
                          <a:ea typeface="Malgun Gothic" panose="020B0503020000020004" pitchFamily="34" charset="-127"/>
                          <a:cs typeface="Times New Roman" panose="02020603050405020304" pitchFamily="18" charset="0"/>
                        </a:rPr>
                        <a:t>0</a:t>
                      </a:r>
                      <a:endParaRPr lang="en-US" sz="900" kern="100">
                        <a:effectLst/>
                        <a:highlight>
                          <a:srgbClr val="00ACBB"/>
                        </a:highligh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ACBB"/>
                    </a:solidFill>
                  </a:tcPr>
                </a:tc>
                <a:tc vMerge="1">
                  <a:txBody>
                    <a:bodyPr/>
                    <a:lstStyle/>
                    <a:p>
                      <a:endParaRPr lang="en-US"/>
                    </a:p>
                  </a:txBody>
                  <a:tcPr/>
                </a:tc>
                <a:extLst>
                  <a:ext uri="{0D108BD9-81ED-4DB2-BD59-A6C34878D82A}">
                    <a16:rowId xmlns:a16="http://schemas.microsoft.com/office/drawing/2014/main" val="196693508"/>
                  </a:ext>
                </a:extLst>
              </a:tr>
              <a:tr h="750782">
                <a:tc>
                  <a:txBody>
                    <a:bodyPr/>
                    <a:lstStyle/>
                    <a:p>
                      <a:pPr marL="0" marR="0">
                        <a:lnSpc>
                          <a:spcPct val="115000"/>
                        </a:lnSpc>
                        <a:spcBef>
                          <a:spcPts val="0"/>
                        </a:spcBef>
                        <a:spcAft>
                          <a:spcPts val="0"/>
                        </a:spcAft>
                      </a:pPr>
                      <a:r>
                        <a:rPr lang="en-US" sz="1000" b="1" kern="1200">
                          <a:solidFill>
                            <a:srgbClr val="000000"/>
                          </a:solidFill>
                          <a:effectLst/>
                          <a:latin typeface="Arial" panose="020B0604020202020204" pitchFamily="34" charset="0"/>
                          <a:ea typeface="Malgun Gothic" panose="020B0503020000020004" pitchFamily="34" charset="-127"/>
                          <a:cs typeface="Arial" panose="020B0604020202020204" pitchFamily="34" charset="0"/>
                        </a:rPr>
                        <a:t>COLLABORATION</a:t>
                      </a:r>
                      <a:endParaRPr lang="en-US" sz="1050" kern="100">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kern="1200">
                          <a:solidFill>
                            <a:srgbClr val="000000"/>
                          </a:solidFill>
                          <a:effectLst/>
                          <a:latin typeface="Arial" panose="020B0604020202020204" pitchFamily="34" charset="0"/>
                          <a:ea typeface="Malgun Gothic" panose="020B0503020000020004" pitchFamily="34" charset="-127"/>
                          <a:cs typeface="Arial" panose="020B0604020202020204" pitchFamily="34" charset="0"/>
                        </a:rPr>
                        <a:t>The design has elements contributed by all team members.</a:t>
                      </a:r>
                      <a:endParaRPr lang="en-US" sz="1050" kern="100">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kern="1200">
                          <a:solidFill>
                            <a:srgbClr val="000000"/>
                          </a:solidFill>
                          <a:effectLst/>
                          <a:latin typeface="Arial" panose="020B0604020202020204" pitchFamily="34" charset="0"/>
                          <a:ea typeface="Malgun Gothic" panose="020B0503020000020004" pitchFamily="34" charset="-127"/>
                          <a:cs typeface="Arial" panose="020B0604020202020204" pitchFamily="34" charset="0"/>
                        </a:rPr>
                        <a:t>The design has elements contributed by two team members.</a:t>
                      </a:r>
                      <a:endParaRPr lang="en-US" sz="1050" kern="100">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kern="1200">
                          <a:solidFill>
                            <a:srgbClr val="000000"/>
                          </a:solidFill>
                          <a:effectLst/>
                          <a:latin typeface="Arial" panose="020B0604020202020204" pitchFamily="34" charset="0"/>
                          <a:ea typeface="Malgun Gothic" panose="020B0503020000020004" pitchFamily="34" charset="-127"/>
                          <a:cs typeface="Arial" panose="020B0604020202020204" pitchFamily="34" charset="0"/>
                        </a:rPr>
                        <a:t>The design does not have elements contributed by each team member.</a:t>
                      </a:r>
                      <a:endParaRPr lang="en-US" sz="1050" kern="100">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tabLst>
                          <a:tab pos="389255" algn="l"/>
                        </a:tabLst>
                      </a:pPr>
                      <a:r>
                        <a:rPr lang="en-US" sz="1050" kern="100">
                          <a:effectLst/>
                          <a:highlight>
                            <a:srgbClr val="FFFFFF"/>
                          </a:highlight>
                          <a:latin typeface="Arial" panose="020B0604020202020204" pitchFamily="34" charset="0"/>
                          <a:ea typeface="Malgun Gothic" panose="020B0503020000020004" pitchFamily="34" charset="-127"/>
                          <a:cs typeface="Arial" panose="020B0604020202020204" pitchFamily="34" charset="0"/>
                        </a:rPr>
                        <a:t> </a:t>
                      </a: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2676670715"/>
                  </a:ext>
                </a:extLst>
              </a:tr>
              <a:tr h="923145">
                <a:tc>
                  <a:txBody>
                    <a:bodyPr/>
                    <a:lstStyle/>
                    <a:p>
                      <a:pPr marL="0" marR="0">
                        <a:lnSpc>
                          <a:spcPct val="115000"/>
                        </a:lnSpc>
                        <a:spcBef>
                          <a:spcPts val="0"/>
                        </a:spcBef>
                        <a:spcAft>
                          <a:spcPts val="0"/>
                        </a:spcAft>
                      </a:pPr>
                      <a:r>
                        <a:rPr lang="en-US" sz="1000" b="1" kern="100">
                          <a:solidFill>
                            <a:srgbClr val="000000"/>
                          </a:solidFill>
                          <a:effectLst/>
                          <a:latin typeface="Arial" panose="020B0604020202020204" pitchFamily="34" charset="0"/>
                          <a:ea typeface="Malgun Gothic" panose="020B0503020000020004" pitchFamily="34" charset="-127"/>
                          <a:cs typeface="Arial" panose="020B0604020202020204" pitchFamily="34" charset="0"/>
                        </a:rPr>
                        <a:t>BRIDGE LENGTH</a:t>
                      </a:r>
                      <a:endParaRPr lang="en-US" sz="1050" kern="100">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kern="1200">
                          <a:solidFill>
                            <a:srgbClr val="000000"/>
                          </a:solidFill>
                          <a:effectLst/>
                          <a:latin typeface="Arial" panose="020B0604020202020204" pitchFamily="34" charset="0"/>
                          <a:ea typeface="Malgun Gothic" panose="020B0503020000020004" pitchFamily="34" charset="-127"/>
                          <a:cs typeface="Arial" panose="020B0604020202020204" pitchFamily="34" charset="0"/>
                        </a:rPr>
                        <a:t>The bridge comfortably spans the river and is not at risk of falling into the river.</a:t>
                      </a:r>
                      <a:endParaRPr lang="en-US" sz="1050" kern="100">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kern="1200">
                          <a:solidFill>
                            <a:srgbClr val="000000"/>
                          </a:solidFill>
                          <a:effectLst/>
                          <a:latin typeface="Arial" panose="020B0604020202020204" pitchFamily="34" charset="0"/>
                          <a:ea typeface="Malgun Gothic" panose="020B0503020000020004" pitchFamily="34" charset="-127"/>
                          <a:cs typeface="Arial" panose="020B0604020202020204" pitchFamily="34" charset="0"/>
                        </a:rPr>
                        <a:t>The bridge spans the river but may need some support to prevent it from falling into the river.</a:t>
                      </a:r>
                      <a:endParaRPr lang="en-US" sz="1050" kern="100">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kern="1200">
                          <a:solidFill>
                            <a:srgbClr val="000000"/>
                          </a:solidFill>
                          <a:effectLst/>
                          <a:latin typeface="Arial" panose="020B0604020202020204" pitchFamily="34" charset="0"/>
                          <a:ea typeface="Malgun Gothic" panose="020B0503020000020004" pitchFamily="34" charset="-127"/>
                          <a:cs typeface="Arial" panose="020B0604020202020204" pitchFamily="34" charset="0"/>
                        </a:rPr>
                        <a:t>The bridge is not long enough to cross the river.</a:t>
                      </a:r>
                      <a:endParaRPr lang="en-US" sz="1050" kern="100">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kern="100">
                          <a:effectLst/>
                          <a:highlight>
                            <a:srgbClr val="FFFFFF"/>
                          </a:highlight>
                          <a:latin typeface="Arial" panose="020B0604020202020204" pitchFamily="34" charset="0"/>
                          <a:ea typeface="Malgun Gothic" panose="020B0503020000020004" pitchFamily="34" charset="-127"/>
                          <a:cs typeface="Arial" panose="020B0604020202020204" pitchFamily="34" charset="0"/>
                        </a:rPr>
                        <a:t> </a:t>
                      </a:r>
                      <a:endParaRPr lang="en-US" sz="1050" kern="100">
                        <a:effectLst/>
                        <a:highlight>
                          <a:srgbClr val="FFFFFF"/>
                        </a:highlight>
                        <a:latin typeface="Arial" panose="020B0604020202020204" pitchFamily="34" charset="0"/>
                        <a:ea typeface="Malgun Gothic" panose="020B0503020000020004" pitchFamily="34" charset="-127"/>
                        <a:cs typeface="Arial" panose="020B0604020202020204" pitchFamily="34" charset="0"/>
                      </a:endParaRPr>
                    </a:p>
                    <a:p>
                      <a:pPr marL="0" marR="0">
                        <a:lnSpc>
                          <a:spcPct val="115000"/>
                        </a:lnSpc>
                        <a:spcBef>
                          <a:spcPts val="0"/>
                        </a:spcBef>
                        <a:spcAft>
                          <a:spcPts val="1000"/>
                        </a:spcAft>
                      </a:pPr>
                      <a:r>
                        <a:rPr lang="en-US" sz="1000" kern="100">
                          <a:effectLst/>
                          <a:highlight>
                            <a:srgbClr val="FFFFFF"/>
                          </a:highlight>
                          <a:latin typeface="Arial" panose="020B0604020202020204" pitchFamily="34" charset="0"/>
                          <a:ea typeface="Malgun Gothic" panose="020B0503020000020004" pitchFamily="34" charset="-127"/>
                          <a:cs typeface="Arial" panose="020B0604020202020204" pitchFamily="34" charset="0"/>
                        </a:rPr>
                        <a:t> </a:t>
                      </a:r>
                      <a:endParaRPr lang="en-US" sz="1050" kern="100">
                        <a:effectLst/>
                        <a:highlight>
                          <a:srgbClr val="FFFFFF"/>
                        </a:highligh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1101070694"/>
                  </a:ext>
                </a:extLst>
              </a:tr>
              <a:tr h="750782">
                <a:tc>
                  <a:txBody>
                    <a:bodyPr/>
                    <a:lstStyle/>
                    <a:p>
                      <a:pPr marL="0" marR="0">
                        <a:lnSpc>
                          <a:spcPct val="115000"/>
                        </a:lnSpc>
                        <a:spcBef>
                          <a:spcPts val="0"/>
                        </a:spcBef>
                        <a:spcAft>
                          <a:spcPts val="0"/>
                        </a:spcAft>
                      </a:pPr>
                      <a:r>
                        <a:rPr lang="en-US" sz="1000" b="1" kern="1200">
                          <a:solidFill>
                            <a:srgbClr val="000000"/>
                          </a:solidFill>
                          <a:effectLst/>
                          <a:latin typeface="Arial" panose="020B0604020202020204" pitchFamily="34" charset="0"/>
                          <a:ea typeface="Malgun Gothic" panose="020B0503020000020004" pitchFamily="34" charset="-127"/>
                          <a:cs typeface="Arial" panose="020B0604020202020204" pitchFamily="34" charset="0"/>
                        </a:rPr>
                        <a:t>WEIGHT</a:t>
                      </a:r>
                      <a:endParaRPr lang="en-US" sz="1050" kern="100">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000" kern="100">
                          <a:solidFill>
                            <a:srgbClr val="000000"/>
                          </a:solidFill>
                          <a:effectLst/>
                          <a:latin typeface="Arial" panose="020B0604020202020204" pitchFamily="34" charset="0"/>
                          <a:ea typeface="Arial" panose="020B0604020202020204" pitchFamily="34" charset="0"/>
                          <a:cs typeface="Arial" panose="020B0604020202020204" pitchFamily="34" charset="0"/>
                        </a:rPr>
                        <a:t>The entire bridge is able to support the weight of the wagon and cart.</a:t>
                      </a:r>
                      <a:endParaRPr lang="en-US" sz="1050" kern="100">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000" kern="100">
                          <a:solidFill>
                            <a:srgbClr val="000000"/>
                          </a:solidFill>
                          <a:effectLst/>
                          <a:latin typeface="Arial" panose="020B0604020202020204" pitchFamily="34" charset="0"/>
                          <a:ea typeface="Arial" panose="020B0604020202020204" pitchFamily="34" charset="0"/>
                          <a:cs typeface="Arial" panose="020B0604020202020204" pitchFamily="34" charset="0"/>
                        </a:rPr>
                        <a:t>Only some parts of the bridge are able to support the weight of the wagon and cart.</a:t>
                      </a:r>
                      <a:endParaRPr lang="en-US" sz="1050" kern="100">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000" kern="100">
                          <a:solidFill>
                            <a:srgbClr val="000000"/>
                          </a:solidFill>
                          <a:effectLst/>
                          <a:latin typeface="Arial" panose="020B0604020202020204" pitchFamily="34" charset="0"/>
                          <a:ea typeface="Arial" panose="020B0604020202020204" pitchFamily="34" charset="0"/>
                          <a:cs typeface="Arial" panose="020B0604020202020204" pitchFamily="34" charset="0"/>
                        </a:rPr>
                        <a:t>The bridge is unable to support the weight of the wagon and cart.</a:t>
                      </a:r>
                      <a:endParaRPr lang="en-US" sz="1050" kern="100">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kern="100">
                          <a:effectLst/>
                          <a:highlight>
                            <a:srgbClr val="FFFFFF"/>
                          </a:highlight>
                          <a:latin typeface="Arial" panose="020B0604020202020204" pitchFamily="34" charset="0"/>
                          <a:ea typeface="Malgun Gothic" panose="020B0503020000020004" pitchFamily="34" charset="-127"/>
                          <a:cs typeface="Arial" panose="020B0604020202020204" pitchFamily="34" charset="0"/>
                        </a:rPr>
                        <a:t> </a:t>
                      </a:r>
                      <a:endParaRPr lang="en-US" sz="1050" kern="100">
                        <a:effectLst/>
                        <a:highlight>
                          <a:srgbClr val="FFFFFF"/>
                        </a:highligh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999376287"/>
                  </a:ext>
                </a:extLst>
              </a:tr>
              <a:tr h="750782">
                <a:tc>
                  <a:txBody>
                    <a:bodyPr/>
                    <a:lstStyle/>
                    <a:p>
                      <a:pPr marL="0" marR="0">
                        <a:lnSpc>
                          <a:spcPct val="115000"/>
                        </a:lnSpc>
                        <a:spcBef>
                          <a:spcPts val="0"/>
                        </a:spcBef>
                        <a:spcAft>
                          <a:spcPts val="0"/>
                        </a:spcAft>
                      </a:pPr>
                      <a:r>
                        <a:rPr lang="en-US" sz="1000" b="1" kern="1200">
                          <a:solidFill>
                            <a:srgbClr val="000000"/>
                          </a:solidFill>
                          <a:effectLst/>
                          <a:latin typeface="Arial" panose="020B0604020202020204" pitchFamily="34" charset="0"/>
                          <a:ea typeface="Malgun Gothic" panose="020B0503020000020004" pitchFamily="34" charset="-127"/>
                          <a:cs typeface="Arial" panose="020B0604020202020204" pitchFamily="34" charset="0"/>
                        </a:rPr>
                        <a:t>TRANSPORTATION</a:t>
                      </a:r>
                      <a:endParaRPr lang="en-US" sz="1050" kern="100">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nchor="ctr">
                    <a:lnL w="12700" cap="flat" cmpd="sng" algn="ctr">
                      <a:solidFill>
                        <a:srgbClr val="4472C4"/>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200">
                          <a:solidFill>
                            <a:srgbClr val="000000"/>
                          </a:solidFill>
                          <a:effectLst/>
                          <a:latin typeface="Arial" panose="020B0604020202020204" pitchFamily="34" charset="0"/>
                          <a:ea typeface="Malgun Gothic" panose="020B0503020000020004" pitchFamily="34" charset="-127"/>
                          <a:cs typeface="Arial" panose="020B0604020202020204" pitchFamily="34" charset="0"/>
                        </a:rPr>
                        <a:t>The bridge allowed for the safe and smooth passage of the wagon and cart.</a:t>
                      </a:r>
                      <a:endParaRPr lang="en-US" sz="105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rPr>
                        <a:t>The bridge allowed the wagon and cart passage, but required some force to travel.</a:t>
                      </a:r>
                      <a:endParaRPr lang="en-US" sz="105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200">
                          <a:solidFill>
                            <a:srgbClr val="000000"/>
                          </a:solidFill>
                          <a:effectLst/>
                          <a:latin typeface="Arial" panose="020B0604020202020204" pitchFamily="34" charset="0"/>
                          <a:ea typeface="Malgun Gothic" panose="020B0503020000020004" pitchFamily="34" charset="-127"/>
                          <a:cs typeface="Arial" panose="020B0604020202020204" pitchFamily="34" charset="0"/>
                        </a:rPr>
                        <a:t>The bridge was unable to accommodate for transportation of the wagon and cart.</a:t>
                      </a:r>
                      <a:endParaRPr lang="en-US" sz="105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000" kern="100">
                          <a:effectLst/>
                          <a:latin typeface="Arial" panose="020B0604020202020204" pitchFamily="34" charset="0"/>
                          <a:ea typeface="Malgun Gothic" panose="020B0503020000020004" pitchFamily="34" charset="-127"/>
                          <a:cs typeface="Arial" panose="020B0604020202020204" pitchFamily="34" charset="0"/>
                        </a:rPr>
                        <a:t> </a:t>
                      </a:r>
                      <a:endParaRPr lang="en-US" sz="1050" kern="100">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10070874"/>
                  </a:ext>
                </a:extLst>
              </a:tr>
              <a:tr h="502728">
                <a:tc>
                  <a:txBody>
                    <a:bodyPr/>
                    <a:lstStyle/>
                    <a:p>
                      <a:pPr marL="0" marR="0">
                        <a:lnSpc>
                          <a:spcPct val="115000"/>
                        </a:lnSpc>
                        <a:spcBef>
                          <a:spcPts val="0"/>
                        </a:spcBef>
                        <a:spcAft>
                          <a:spcPts val="0"/>
                        </a:spcAft>
                      </a:pPr>
                      <a:r>
                        <a:rPr lang="en-US" sz="1000" b="1" kern="12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BUDGET: COUNTERS USED</a:t>
                      </a:r>
                      <a:endParaRPr lang="en-US" sz="1050" kern="100" dirty="0">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200">
                          <a:solidFill>
                            <a:srgbClr val="000000"/>
                          </a:solidFill>
                          <a:effectLst/>
                          <a:latin typeface="Arial" panose="020B0604020202020204" pitchFamily="34" charset="0"/>
                          <a:ea typeface="Malgun Gothic" panose="020B0503020000020004" pitchFamily="34" charset="-127"/>
                          <a:cs typeface="Arial" panose="020B0604020202020204" pitchFamily="34" charset="0"/>
                        </a:rPr>
                        <a:t>5 counters or less.</a:t>
                      </a:r>
                      <a:endParaRPr lang="en-US" sz="105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200">
                          <a:solidFill>
                            <a:srgbClr val="000000"/>
                          </a:solidFill>
                          <a:effectLst/>
                          <a:latin typeface="Arial" panose="020B0604020202020204" pitchFamily="34" charset="0"/>
                          <a:ea typeface="Malgun Gothic" panose="020B0503020000020004" pitchFamily="34" charset="-127"/>
                          <a:cs typeface="Arial" panose="020B0604020202020204" pitchFamily="34" charset="0"/>
                        </a:rPr>
                        <a:t>6-10 counters.</a:t>
                      </a:r>
                      <a:endParaRPr lang="en-US" sz="105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200">
                          <a:solidFill>
                            <a:srgbClr val="000000"/>
                          </a:solidFill>
                          <a:effectLst/>
                          <a:latin typeface="Arial" panose="020B0604020202020204" pitchFamily="34" charset="0"/>
                          <a:ea typeface="Malgun Gothic" panose="020B0503020000020004" pitchFamily="34" charset="-127"/>
                          <a:cs typeface="Arial" panose="020B0604020202020204" pitchFamily="34" charset="0"/>
                        </a:rPr>
                        <a:t>11 counters or more.</a:t>
                      </a:r>
                      <a:endParaRPr lang="en-US" sz="105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000" kern="100">
                          <a:effectLst/>
                          <a:latin typeface="Arial" panose="020B0604020202020204" pitchFamily="34" charset="0"/>
                          <a:ea typeface="Malgun Gothic" panose="020B0503020000020004" pitchFamily="34" charset="-127"/>
                          <a:cs typeface="Arial" panose="020B0604020202020204" pitchFamily="34" charset="0"/>
                        </a:rPr>
                        <a:t> </a:t>
                      </a:r>
                      <a:endParaRPr lang="en-US" sz="1050" kern="100">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303329212"/>
                  </a:ext>
                </a:extLst>
              </a:tr>
              <a:tr h="578418">
                <a:tc>
                  <a:txBody>
                    <a:bodyPr/>
                    <a:lstStyle/>
                    <a:p>
                      <a:pPr marL="0" marR="0">
                        <a:lnSpc>
                          <a:spcPct val="115000"/>
                        </a:lnSpc>
                        <a:spcBef>
                          <a:spcPts val="0"/>
                        </a:spcBef>
                        <a:spcAft>
                          <a:spcPts val="0"/>
                        </a:spcAft>
                      </a:pPr>
                      <a:r>
                        <a:rPr lang="en-US" sz="1000" b="1" kern="1200">
                          <a:solidFill>
                            <a:srgbClr val="000000"/>
                          </a:solidFill>
                          <a:effectLst/>
                          <a:latin typeface="Arial" panose="020B0604020202020204" pitchFamily="34" charset="0"/>
                          <a:ea typeface="Malgun Gothic" panose="020B0503020000020004" pitchFamily="34" charset="-127"/>
                          <a:cs typeface="Arial" panose="020B0604020202020204" pitchFamily="34" charset="0"/>
                        </a:rPr>
                        <a:t>BONUS POINTS: HEAVY LOAD </a:t>
                      </a:r>
                      <a:endParaRPr lang="en-US" sz="1050" kern="100">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rPr>
                        <a:t>The bridge is able to support a cart with 3x the load.</a:t>
                      </a:r>
                      <a:endParaRPr lang="en-US" sz="105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00">
                          <a:solidFill>
                            <a:srgbClr val="000000"/>
                          </a:solidFill>
                          <a:effectLst/>
                          <a:latin typeface="Arial" panose="020B0604020202020204" pitchFamily="34" charset="0"/>
                          <a:ea typeface="Arial" panose="020B0604020202020204" pitchFamily="34" charset="0"/>
                          <a:cs typeface="Arial" panose="020B0604020202020204" pitchFamily="34" charset="0"/>
                        </a:rPr>
                        <a:t>The bridge is able to support a cart with 2x the load.</a:t>
                      </a:r>
                      <a:endParaRPr lang="en-US" sz="1050" kern="100">
                        <a:solidFill>
                          <a:srgbClr val="000000"/>
                        </a:solidFill>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00" dirty="0">
                          <a:solidFill>
                            <a:srgbClr val="000000"/>
                          </a:solidFill>
                          <a:effectLst/>
                          <a:latin typeface="Arial" panose="020B0604020202020204" pitchFamily="34" charset="0"/>
                          <a:ea typeface="Arial" panose="020B0604020202020204" pitchFamily="34" charset="0"/>
                          <a:cs typeface="Arial" panose="020B0604020202020204" pitchFamily="34" charset="0"/>
                        </a:rPr>
                        <a:t>The bridge is unable to support a cart with an additional load.</a:t>
                      </a:r>
                      <a:endParaRPr lang="en-US" sz="105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000" kern="100" dirty="0">
                          <a:effectLst/>
                          <a:latin typeface="Arial" panose="020B0604020202020204" pitchFamily="34" charset="0"/>
                          <a:ea typeface="Malgun Gothic" panose="020B0503020000020004" pitchFamily="34" charset="-127"/>
                          <a:cs typeface="Arial" panose="020B0604020202020204" pitchFamily="34" charset="0"/>
                        </a:rPr>
                        <a:t> </a:t>
                      </a:r>
                      <a:endParaRPr lang="en-US" sz="1050" kern="100" dirty="0">
                        <a:effectLst/>
                        <a:latin typeface="Arial" panose="020B0604020202020204" pitchFamily="34" charset="0"/>
                        <a:ea typeface="Malgun Gothic" panose="020B0503020000020004" pitchFamily="34" charset="-127"/>
                        <a:cs typeface="Arial" panose="020B0604020202020204" pitchFamily="34"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2948706193"/>
                  </a:ext>
                </a:extLst>
              </a:tr>
              <a:tr h="289147">
                <a:tc gridSpan="3">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FFFFFF"/>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kern="100">
                          <a:solidFill>
                            <a:srgbClr val="FFFFFF"/>
                          </a:solidFill>
                          <a:effectLst/>
                          <a:highlight>
                            <a:srgbClr val="0D6CB9"/>
                          </a:highlight>
                          <a:latin typeface="Arial" panose="020B0604020202020204" pitchFamily="34" charset="0"/>
                          <a:ea typeface="Malgun Gothic" panose="020B0503020000020004" pitchFamily="34" charset="-127"/>
                          <a:cs typeface="Times New Roman" panose="02020603050405020304" pitchFamily="18" charset="0"/>
                        </a:rPr>
                        <a:t>TOTAL SCORE</a:t>
                      </a:r>
                      <a:endParaRPr lang="en-US" sz="900" kern="100">
                        <a:effectLst/>
                        <a:highlight>
                          <a:srgbClr val="0D6CB9"/>
                        </a:highligh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a:txBody>
                    <a:bodyPr/>
                    <a:lstStyle/>
                    <a:p>
                      <a:pPr marL="0" marR="0">
                        <a:lnSpc>
                          <a:spcPct val="115000"/>
                        </a:lnSpc>
                        <a:spcBef>
                          <a:spcPts val="0"/>
                        </a:spcBef>
                        <a:spcAft>
                          <a:spcPts val="0"/>
                        </a:spcAft>
                      </a:pPr>
                      <a:r>
                        <a:rPr lang="en-US" sz="800" kern="1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1961987638"/>
                  </a:ext>
                </a:extLst>
              </a:tr>
            </a:tbl>
          </a:graphicData>
        </a:graphic>
      </p:graphicFrame>
    </p:spTree>
    <p:extLst>
      <p:ext uri="{BB962C8B-B14F-4D97-AF65-F5344CB8AC3E}">
        <p14:creationId xmlns:p14="http://schemas.microsoft.com/office/powerpoint/2010/main" val="516243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E4C26-733E-45E6-8F6E-8DA1E7B580A3}"/>
              </a:ext>
            </a:extLst>
          </p:cNvPr>
          <p:cNvSpPr>
            <a:spLocks noGrp="1"/>
          </p:cNvSpPr>
          <p:nvPr>
            <p:ph type="title"/>
          </p:nvPr>
        </p:nvSpPr>
        <p:spPr/>
        <p:txBody>
          <a:bodyPr/>
          <a:lstStyle/>
          <a:p>
            <a:r>
              <a:rPr lang="en-US" dirty="0" err="1">
                <a:solidFill>
                  <a:srgbClr val="F16038"/>
                </a:solidFill>
              </a:rPr>
              <a:t>Tanteador</a:t>
            </a:r>
            <a:r>
              <a:rPr lang="en-US" dirty="0">
                <a:solidFill>
                  <a:srgbClr val="F16038"/>
                </a:solidFill>
              </a:rPr>
              <a:t> (Grade 2)</a:t>
            </a:r>
          </a:p>
        </p:txBody>
      </p:sp>
      <p:graphicFrame>
        <p:nvGraphicFramePr>
          <p:cNvPr id="5" name="Table 4">
            <a:extLst>
              <a:ext uri="{FF2B5EF4-FFF2-40B4-BE49-F238E27FC236}">
                <a16:creationId xmlns:a16="http://schemas.microsoft.com/office/drawing/2014/main" id="{14D66AC8-C6CA-04C7-E84E-12EEA09E5576}"/>
              </a:ext>
            </a:extLst>
          </p:cNvPr>
          <p:cNvGraphicFramePr>
            <a:graphicFrameLocks noGrp="1"/>
          </p:cNvGraphicFramePr>
          <p:nvPr>
            <p:extLst>
              <p:ext uri="{D42A27DB-BD31-4B8C-83A1-F6EECF244321}">
                <p14:modId xmlns:p14="http://schemas.microsoft.com/office/powerpoint/2010/main" val="703906073"/>
              </p:ext>
            </p:extLst>
          </p:nvPr>
        </p:nvGraphicFramePr>
        <p:xfrm>
          <a:off x="2251833" y="1637410"/>
          <a:ext cx="6858000" cy="5093801"/>
        </p:xfrm>
        <a:graphic>
          <a:graphicData uri="http://schemas.openxmlformats.org/drawingml/2006/table">
            <a:tbl>
              <a:tblPr firstRow="1" firstCol="1" bandRow="1"/>
              <a:tblGrid>
                <a:gridCol w="1562558">
                  <a:extLst>
                    <a:ext uri="{9D8B030D-6E8A-4147-A177-3AD203B41FA5}">
                      <a16:colId xmlns:a16="http://schemas.microsoft.com/office/drawing/2014/main" val="700186377"/>
                    </a:ext>
                  </a:extLst>
                </a:gridCol>
                <a:gridCol w="1504387">
                  <a:extLst>
                    <a:ext uri="{9D8B030D-6E8A-4147-A177-3AD203B41FA5}">
                      <a16:colId xmlns:a16="http://schemas.microsoft.com/office/drawing/2014/main" val="3100034872"/>
                    </a:ext>
                  </a:extLst>
                </a:gridCol>
                <a:gridCol w="1504387">
                  <a:extLst>
                    <a:ext uri="{9D8B030D-6E8A-4147-A177-3AD203B41FA5}">
                      <a16:colId xmlns:a16="http://schemas.microsoft.com/office/drawing/2014/main" val="3330849003"/>
                    </a:ext>
                  </a:extLst>
                </a:gridCol>
                <a:gridCol w="1478979">
                  <a:extLst>
                    <a:ext uri="{9D8B030D-6E8A-4147-A177-3AD203B41FA5}">
                      <a16:colId xmlns:a16="http://schemas.microsoft.com/office/drawing/2014/main" val="2121507965"/>
                    </a:ext>
                  </a:extLst>
                </a:gridCol>
                <a:gridCol w="807689">
                  <a:extLst>
                    <a:ext uri="{9D8B030D-6E8A-4147-A177-3AD203B41FA5}">
                      <a16:colId xmlns:a16="http://schemas.microsoft.com/office/drawing/2014/main" val="195609930"/>
                    </a:ext>
                  </a:extLst>
                </a:gridCol>
              </a:tblGrid>
              <a:tr h="252439">
                <a:tc rowSpan="2">
                  <a:txBody>
                    <a:bodyPr/>
                    <a:lstStyle/>
                    <a:p>
                      <a:pPr marL="0" marR="0" algn="ctr">
                        <a:lnSpc>
                          <a:spcPct val="115000"/>
                        </a:lnSpc>
                        <a:spcBef>
                          <a:spcPts val="0"/>
                        </a:spcBef>
                        <a:spcAft>
                          <a:spcPts val="0"/>
                        </a:spcAft>
                      </a:pPr>
                      <a:r>
                        <a:rPr lang="en-US" sz="900" b="1" kern="100">
                          <a:solidFill>
                            <a:srgbClr val="FFFFFF"/>
                          </a:solidFill>
                          <a:effectLst/>
                          <a:highlight>
                            <a:srgbClr val="0D6CB9"/>
                          </a:highlight>
                          <a:latin typeface="Arial" panose="020B0604020202020204" pitchFamily="34" charset="0"/>
                          <a:ea typeface="Malgun Gothic" panose="020B0503020000020004" pitchFamily="34" charset="-127"/>
                          <a:cs typeface="Times New Roman" panose="02020603050405020304" pitchFamily="18" charset="0"/>
                        </a:rPr>
                        <a:t>CRITERIOS</a:t>
                      </a:r>
                      <a:endParaRPr lang="en-US" sz="900" kern="100">
                        <a:effectLst/>
                        <a:highlight>
                          <a:srgbClr val="0D6CB9"/>
                        </a:highligh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6CB9"/>
                    </a:solidFill>
                  </a:tcPr>
                </a:tc>
                <a:tc gridSpan="3">
                  <a:txBody>
                    <a:bodyPr/>
                    <a:lstStyle/>
                    <a:p>
                      <a:pPr marL="0" marR="0" algn="ctr">
                        <a:lnSpc>
                          <a:spcPct val="115000"/>
                        </a:lnSpc>
                        <a:spcBef>
                          <a:spcPts val="0"/>
                        </a:spcBef>
                        <a:spcAft>
                          <a:spcPts val="0"/>
                        </a:spcAft>
                      </a:pPr>
                      <a:r>
                        <a:rPr lang="en-US" sz="900" b="1" kern="100">
                          <a:solidFill>
                            <a:srgbClr val="FFFFFF"/>
                          </a:solidFill>
                          <a:effectLst/>
                          <a:highlight>
                            <a:srgbClr val="0D6CB9"/>
                          </a:highlight>
                          <a:latin typeface="Arial" panose="020B0604020202020204" pitchFamily="34" charset="0"/>
                          <a:ea typeface="Malgun Gothic" panose="020B0503020000020004" pitchFamily="34" charset="-127"/>
                          <a:cs typeface="Times New Roman" panose="02020603050405020304" pitchFamily="18" charset="0"/>
                        </a:rPr>
                        <a:t>PUNTOS</a:t>
                      </a:r>
                      <a:endParaRPr lang="en-US" sz="900" kern="100">
                        <a:effectLst/>
                        <a:highlight>
                          <a:srgbClr val="0D6CB9"/>
                        </a:highligh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900" b="1" kern="100">
                          <a:solidFill>
                            <a:srgbClr val="FFFFFF"/>
                          </a:solidFill>
                          <a:effectLst/>
                          <a:highlight>
                            <a:srgbClr val="0D6CB9"/>
                          </a:highlight>
                          <a:latin typeface="Arial" panose="020B0604020202020204" pitchFamily="34" charset="0"/>
                          <a:ea typeface="Malgun Gothic" panose="020B0503020000020004" pitchFamily="34" charset="-127"/>
                          <a:cs typeface="Times New Roman" panose="02020603050405020304" pitchFamily="18" charset="0"/>
                        </a:rPr>
                        <a:t>PUNTAJE</a:t>
                      </a:r>
                      <a:endParaRPr lang="en-US" sz="900" kern="100">
                        <a:effectLst/>
                        <a:highlight>
                          <a:srgbClr val="0D6CB9"/>
                        </a:highligh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6CB9"/>
                    </a:solidFill>
                  </a:tcPr>
                </a:tc>
                <a:extLst>
                  <a:ext uri="{0D108BD9-81ED-4DB2-BD59-A6C34878D82A}">
                    <a16:rowId xmlns:a16="http://schemas.microsoft.com/office/drawing/2014/main" val="2247386967"/>
                  </a:ext>
                </a:extLst>
              </a:tr>
              <a:tr h="241569">
                <a:tc vMerge="1">
                  <a:txBody>
                    <a:bodyPr/>
                    <a:lstStyle/>
                    <a:p>
                      <a:endParaRPr lang="en-US"/>
                    </a:p>
                  </a:txBody>
                  <a:tcPr/>
                </a:tc>
                <a:tc>
                  <a:txBody>
                    <a:bodyPr/>
                    <a:lstStyle/>
                    <a:p>
                      <a:pPr marL="0" marR="0" algn="ctr">
                        <a:lnSpc>
                          <a:spcPct val="115000"/>
                        </a:lnSpc>
                        <a:spcBef>
                          <a:spcPts val="0"/>
                        </a:spcBef>
                        <a:spcAft>
                          <a:spcPts val="0"/>
                        </a:spcAft>
                      </a:pPr>
                      <a:r>
                        <a:rPr lang="en-US" sz="900" b="1" kern="100">
                          <a:solidFill>
                            <a:srgbClr val="FFFFFF"/>
                          </a:solidFill>
                          <a:effectLst/>
                          <a:highlight>
                            <a:srgbClr val="E95E09"/>
                          </a:highlight>
                          <a:latin typeface="Arial" panose="020B0604020202020204" pitchFamily="34" charset="0"/>
                          <a:ea typeface="Malgun Gothic" panose="020B0503020000020004" pitchFamily="34" charset="-127"/>
                          <a:cs typeface="Times New Roman" panose="02020603050405020304" pitchFamily="18" charset="0"/>
                        </a:rPr>
                        <a:t>2</a:t>
                      </a:r>
                      <a:endParaRPr lang="en-US" sz="900" kern="100">
                        <a:effectLst/>
                        <a:highlight>
                          <a:srgbClr val="E95E09"/>
                        </a:highligh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5E09"/>
                    </a:solidFill>
                  </a:tcPr>
                </a:tc>
                <a:tc>
                  <a:txBody>
                    <a:bodyPr/>
                    <a:lstStyle/>
                    <a:p>
                      <a:pPr marL="0" marR="0" algn="ctr">
                        <a:lnSpc>
                          <a:spcPct val="115000"/>
                        </a:lnSpc>
                        <a:spcBef>
                          <a:spcPts val="0"/>
                        </a:spcBef>
                        <a:spcAft>
                          <a:spcPts val="0"/>
                        </a:spcAft>
                      </a:pPr>
                      <a:r>
                        <a:rPr lang="en-US" sz="900" b="1" kern="100">
                          <a:solidFill>
                            <a:srgbClr val="FFFFFF"/>
                          </a:solidFill>
                          <a:effectLst/>
                          <a:highlight>
                            <a:srgbClr val="92C83E"/>
                          </a:highlight>
                          <a:latin typeface="Arial" panose="020B0604020202020204" pitchFamily="34" charset="0"/>
                          <a:ea typeface="Malgun Gothic" panose="020B0503020000020004" pitchFamily="34" charset="-127"/>
                          <a:cs typeface="Times New Roman" panose="02020603050405020304" pitchFamily="18" charset="0"/>
                        </a:rPr>
                        <a:t>1</a:t>
                      </a:r>
                      <a:endParaRPr lang="en-US" sz="900" kern="100">
                        <a:effectLst/>
                        <a:highlight>
                          <a:srgbClr val="92C83E"/>
                        </a:highligh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2C83E"/>
                    </a:solidFill>
                  </a:tcPr>
                </a:tc>
                <a:tc>
                  <a:txBody>
                    <a:bodyPr/>
                    <a:lstStyle/>
                    <a:p>
                      <a:pPr marL="0" marR="0" algn="ctr">
                        <a:lnSpc>
                          <a:spcPct val="115000"/>
                        </a:lnSpc>
                        <a:spcBef>
                          <a:spcPts val="0"/>
                        </a:spcBef>
                        <a:spcAft>
                          <a:spcPts val="0"/>
                        </a:spcAft>
                      </a:pPr>
                      <a:r>
                        <a:rPr lang="en-US" sz="900" b="1" kern="100">
                          <a:solidFill>
                            <a:srgbClr val="FFFFFF"/>
                          </a:solidFill>
                          <a:effectLst/>
                          <a:highlight>
                            <a:srgbClr val="00ACBB"/>
                          </a:highlight>
                          <a:latin typeface="Arial" panose="020B0604020202020204" pitchFamily="34" charset="0"/>
                          <a:ea typeface="Malgun Gothic" panose="020B0503020000020004" pitchFamily="34" charset="-127"/>
                          <a:cs typeface="Times New Roman" panose="02020603050405020304" pitchFamily="18" charset="0"/>
                        </a:rPr>
                        <a:t>0</a:t>
                      </a:r>
                      <a:endParaRPr lang="en-US" sz="900" kern="100">
                        <a:effectLst/>
                        <a:highlight>
                          <a:srgbClr val="00ACBB"/>
                        </a:highligh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ACBB"/>
                    </a:solidFill>
                  </a:tcPr>
                </a:tc>
                <a:tc vMerge="1">
                  <a:txBody>
                    <a:bodyPr/>
                    <a:lstStyle/>
                    <a:p>
                      <a:endParaRPr lang="en-US"/>
                    </a:p>
                  </a:txBody>
                  <a:tcPr/>
                </a:tc>
                <a:extLst>
                  <a:ext uri="{0D108BD9-81ED-4DB2-BD59-A6C34878D82A}">
                    <a16:rowId xmlns:a16="http://schemas.microsoft.com/office/drawing/2014/main" val="2027375337"/>
                  </a:ext>
                </a:extLst>
              </a:tr>
              <a:tr h="726034">
                <a:tc>
                  <a:txBody>
                    <a:bodyPr/>
                    <a:lstStyle/>
                    <a:p>
                      <a:pPr marL="0" marR="0">
                        <a:lnSpc>
                          <a:spcPct val="115000"/>
                        </a:lnSpc>
                        <a:spcBef>
                          <a:spcPts val="0"/>
                        </a:spcBef>
                        <a:spcAft>
                          <a:spcPts val="0"/>
                        </a:spcAft>
                      </a:pPr>
                      <a:r>
                        <a:rPr lang="en-US" sz="9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COLABORACIÓN</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elementos aportados por todos los miembros del equipo.</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elementos aportados por dos miembros del equipo.</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no tiene elementos aportados por cada miembro del equipo.</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tabLst>
                          <a:tab pos="389255" algn="l"/>
                        </a:tabLst>
                      </a:pPr>
                      <a:r>
                        <a:rPr lang="en-US" sz="10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2014465094"/>
                  </a:ext>
                </a:extLst>
              </a:tr>
              <a:tr h="892716">
                <a:tc>
                  <a:txBody>
                    <a:bodyPr/>
                    <a:lstStyle/>
                    <a:p>
                      <a:pPr marL="0" marR="0">
                        <a:lnSpc>
                          <a:spcPct val="115000"/>
                        </a:lnSpc>
                        <a:spcBef>
                          <a:spcPts val="0"/>
                        </a:spcBef>
                        <a:spcAft>
                          <a:spcPts val="0"/>
                        </a:spcAft>
                      </a:pPr>
                      <a:r>
                        <a:rPr lang="en-US" sz="900" b="1" kern="1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LONGITUD DEL PUENTE</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atraviesa cómodamente el río y no corre el riesgo de caer al río.</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atraviesa el río, pero puede necesitar algo de apoyo para evitar que caiga al río.</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no es lo suficientemente largo para cruzar el río.</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1000"/>
                        </a:spcAft>
                      </a:pPr>
                      <a:r>
                        <a:rPr lang="en-US" sz="9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346757748"/>
                  </a:ext>
                </a:extLst>
              </a:tr>
              <a:tr h="726034">
                <a:tc>
                  <a:txBody>
                    <a:bodyPr/>
                    <a:lstStyle/>
                    <a:p>
                      <a:pPr marL="0" marR="0">
                        <a:lnSpc>
                          <a:spcPct val="115000"/>
                        </a:lnSpc>
                        <a:spcBef>
                          <a:spcPts val="0"/>
                        </a:spcBef>
                        <a:spcAft>
                          <a:spcPts val="0"/>
                        </a:spcAft>
                      </a:pPr>
                      <a:r>
                        <a:rPr lang="en-US" sz="9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PESO</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kern="100">
                          <a:solidFill>
                            <a:srgbClr val="F16038"/>
                          </a:solidFill>
                          <a:effectLst/>
                          <a:latin typeface="Arial" panose="020B0604020202020204" pitchFamily="34" charset="0"/>
                          <a:ea typeface="Arial" panose="020B0604020202020204" pitchFamily="34" charset="0"/>
                          <a:cs typeface="Times New Roman" panose="02020603050405020304" pitchFamily="18" charset="0"/>
                        </a:rPr>
                        <a:t>Todo el puente es capaz de soportar el peso del vagón y la carreta.</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kern="100">
                          <a:solidFill>
                            <a:srgbClr val="F16038"/>
                          </a:solidFill>
                          <a:effectLst/>
                          <a:latin typeface="Arial" panose="020B0604020202020204" pitchFamily="34" charset="0"/>
                          <a:ea typeface="Arial" panose="020B0604020202020204" pitchFamily="34" charset="0"/>
                          <a:cs typeface="Times New Roman" panose="02020603050405020304" pitchFamily="18" charset="0"/>
                        </a:rPr>
                        <a:t>Solo algunas partes del puente pueden soportar el peso del vagón y la carreta.</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kern="100">
                          <a:solidFill>
                            <a:srgbClr val="F16038"/>
                          </a:solidFill>
                          <a:effectLst/>
                          <a:latin typeface="Arial" panose="020B0604020202020204" pitchFamily="34" charset="0"/>
                          <a:ea typeface="Arial" panose="020B0604020202020204" pitchFamily="34" charset="0"/>
                          <a:cs typeface="Times New Roman" panose="02020603050405020304" pitchFamily="18" charset="0"/>
                        </a:rPr>
                        <a:t>El puente no puede soportar el peso de la carreta y el carro.</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1837038582"/>
                  </a:ext>
                </a:extLst>
              </a:tr>
              <a:tr h="892716">
                <a:tc>
                  <a:txBody>
                    <a:bodyPr/>
                    <a:lstStyle/>
                    <a:p>
                      <a:pPr marL="0" marR="0">
                        <a:lnSpc>
                          <a:spcPct val="115000"/>
                        </a:lnSpc>
                        <a:spcBef>
                          <a:spcPts val="0"/>
                        </a:spcBef>
                        <a:spcAft>
                          <a:spcPts val="0"/>
                        </a:spcAft>
                      </a:pPr>
                      <a:r>
                        <a:rPr lang="en-US" sz="9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TRANSPORTE</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4472C4"/>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permitió el paso seguro y sin problemas del carro y el carro.</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kern="1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permitía el paso de la carreta y el carro, pero requería algo de fuerza para viajar.</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no pudo acomodar el transporte del carro y el carro.</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9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930898888"/>
                  </a:ext>
                </a:extLst>
              </a:tr>
              <a:tr h="486157">
                <a:tc>
                  <a:txBody>
                    <a:bodyPr/>
                    <a:lstStyle/>
                    <a:p>
                      <a:pPr marL="0" marR="0">
                        <a:lnSpc>
                          <a:spcPct val="115000"/>
                        </a:lnSpc>
                        <a:spcBef>
                          <a:spcPts val="0"/>
                        </a:spcBef>
                        <a:spcAft>
                          <a:spcPts val="0"/>
                        </a:spcAft>
                      </a:pPr>
                      <a:r>
                        <a:rPr lang="en-US" sz="900" b="1"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PRESUPUESTO: CONTADORES UTILIZADOS</a:t>
                      </a:r>
                      <a:endParaRPr lang="en-US" sz="10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5 contadores o menos.</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6-10 contadores.</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11 contadores o más.</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9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38708217"/>
                  </a:ext>
                </a:extLst>
              </a:tr>
              <a:tr h="559352">
                <a:tc>
                  <a:txBody>
                    <a:bodyPr/>
                    <a:lstStyle/>
                    <a:p>
                      <a:pPr marL="0" marR="0">
                        <a:lnSpc>
                          <a:spcPct val="115000"/>
                        </a:lnSpc>
                        <a:spcBef>
                          <a:spcPts val="0"/>
                        </a:spcBef>
                        <a:spcAft>
                          <a:spcPts val="0"/>
                        </a:spcAft>
                      </a:pPr>
                      <a:r>
                        <a:rPr lang="en-US" sz="9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PUNTOS ADICIONALES: CARGA PESADA</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kern="1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puede transportar un carro con 3 veces la carga.</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kern="100">
                          <a:solidFill>
                            <a:srgbClr val="F16038"/>
                          </a:solidFill>
                          <a:effectLst/>
                          <a:latin typeface="Arial" panose="020B0604020202020204" pitchFamily="34" charset="0"/>
                          <a:ea typeface="Arial" panose="020B0604020202020204" pitchFamily="34" charset="0"/>
                          <a:cs typeface="Times New Roman" panose="02020603050405020304" pitchFamily="18" charset="0"/>
                        </a:rPr>
                        <a:t>El puente puede transportar un carro con el doble de carga.</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kern="100">
                          <a:solidFill>
                            <a:srgbClr val="F16038"/>
                          </a:solidFill>
                          <a:effectLst/>
                          <a:latin typeface="Arial" panose="020B0604020202020204" pitchFamily="34" charset="0"/>
                          <a:ea typeface="Arial" panose="020B0604020202020204" pitchFamily="34" charset="0"/>
                          <a:cs typeface="Times New Roman" panose="02020603050405020304" pitchFamily="18" charset="0"/>
                        </a:rPr>
                        <a:t>El puente no puede transportar un carro con carga adicional.</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900" kern="1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3301692866"/>
                  </a:ext>
                </a:extLst>
              </a:tr>
              <a:tr h="279615">
                <a:tc gridSpan="3">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FFFFFF"/>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kern="100">
                          <a:solidFill>
                            <a:srgbClr val="FFFFFF"/>
                          </a:solidFill>
                          <a:effectLst/>
                          <a:highlight>
                            <a:srgbClr val="0D6CB9"/>
                          </a:highlight>
                          <a:latin typeface="Arial" panose="020B0604020202020204" pitchFamily="34" charset="0"/>
                          <a:ea typeface="Malgun Gothic" panose="020B0503020000020004" pitchFamily="34" charset="-127"/>
                          <a:cs typeface="Times New Roman" panose="02020603050405020304" pitchFamily="18" charset="0"/>
                        </a:rPr>
                        <a:t>PUNTAJE TOTAL</a:t>
                      </a:r>
                      <a:endParaRPr lang="en-US" sz="900" kern="100">
                        <a:effectLst/>
                        <a:highlight>
                          <a:srgbClr val="0D6CB9"/>
                        </a:highligh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a:txBody>
                    <a:bodyPr/>
                    <a:lstStyle/>
                    <a:p>
                      <a:pPr marL="0" marR="0">
                        <a:lnSpc>
                          <a:spcPct val="115000"/>
                        </a:lnSpc>
                        <a:spcBef>
                          <a:spcPts val="0"/>
                        </a:spcBef>
                        <a:spcAft>
                          <a:spcPts val="0"/>
                        </a:spcAft>
                      </a:pPr>
                      <a:r>
                        <a:rPr lang="en-US" sz="800" kern="1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4079393821"/>
                  </a:ext>
                </a:extLst>
              </a:tr>
            </a:tbl>
          </a:graphicData>
        </a:graphic>
      </p:graphicFrame>
    </p:spTree>
    <p:extLst>
      <p:ext uri="{BB962C8B-B14F-4D97-AF65-F5344CB8AC3E}">
        <p14:creationId xmlns:p14="http://schemas.microsoft.com/office/powerpoint/2010/main" val="1504378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8867-E7F7-48EE-A4BA-77DCC6878377}"/>
              </a:ext>
            </a:extLst>
          </p:cNvPr>
          <p:cNvSpPr>
            <a:spLocks noGrp="1"/>
          </p:cNvSpPr>
          <p:nvPr>
            <p:ph type="title"/>
          </p:nvPr>
        </p:nvSpPr>
        <p:spPr/>
        <p:txBody>
          <a:bodyPr/>
          <a:lstStyle/>
          <a:p>
            <a:pPr algn="r"/>
            <a:r>
              <a:rPr lang="en-US" dirty="0">
                <a:latin typeface="Arial"/>
                <a:cs typeface="Arial"/>
              </a:rPr>
              <a:t>Scorecard (Grades 3, 7-8)</a:t>
            </a:r>
          </a:p>
        </p:txBody>
      </p:sp>
      <p:graphicFrame>
        <p:nvGraphicFramePr>
          <p:cNvPr id="5" name="Table 4">
            <a:extLst>
              <a:ext uri="{FF2B5EF4-FFF2-40B4-BE49-F238E27FC236}">
                <a16:creationId xmlns:a16="http://schemas.microsoft.com/office/drawing/2014/main" id="{FF8336AF-D473-9ECA-338D-475567D0993D}"/>
              </a:ext>
            </a:extLst>
          </p:cNvPr>
          <p:cNvGraphicFramePr>
            <a:graphicFrameLocks noGrp="1"/>
          </p:cNvGraphicFramePr>
          <p:nvPr>
            <p:extLst>
              <p:ext uri="{D42A27DB-BD31-4B8C-83A1-F6EECF244321}">
                <p14:modId xmlns:p14="http://schemas.microsoft.com/office/powerpoint/2010/main" val="766454910"/>
              </p:ext>
            </p:extLst>
          </p:nvPr>
        </p:nvGraphicFramePr>
        <p:xfrm>
          <a:off x="2251834" y="1637410"/>
          <a:ext cx="6857999" cy="5060509"/>
        </p:xfrm>
        <a:graphic>
          <a:graphicData uri="http://schemas.openxmlformats.org/drawingml/2006/table">
            <a:tbl>
              <a:tblPr firstRow="1" firstCol="1" bandRow="1"/>
              <a:tblGrid>
                <a:gridCol w="1562557">
                  <a:extLst>
                    <a:ext uri="{9D8B030D-6E8A-4147-A177-3AD203B41FA5}">
                      <a16:colId xmlns:a16="http://schemas.microsoft.com/office/drawing/2014/main" val="3240481329"/>
                    </a:ext>
                  </a:extLst>
                </a:gridCol>
                <a:gridCol w="1504387">
                  <a:extLst>
                    <a:ext uri="{9D8B030D-6E8A-4147-A177-3AD203B41FA5}">
                      <a16:colId xmlns:a16="http://schemas.microsoft.com/office/drawing/2014/main" val="3427758953"/>
                    </a:ext>
                  </a:extLst>
                </a:gridCol>
                <a:gridCol w="1504387">
                  <a:extLst>
                    <a:ext uri="{9D8B030D-6E8A-4147-A177-3AD203B41FA5}">
                      <a16:colId xmlns:a16="http://schemas.microsoft.com/office/drawing/2014/main" val="1939053989"/>
                    </a:ext>
                  </a:extLst>
                </a:gridCol>
                <a:gridCol w="1478979">
                  <a:extLst>
                    <a:ext uri="{9D8B030D-6E8A-4147-A177-3AD203B41FA5}">
                      <a16:colId xmlns:a16="http://schemas.microsoft.com/office/drawing/2014/main" val="1545953478"/>
                    </a:ext>
                  </a:extLst>
                </a:gridCol>
                <a:gridCol w="807689">
                  <a:extLst>
                    <a:ext uri="{9D8B030D-6E8A-4147-A177-3AD203B41FA5}">
                      <a16:colId xmlns:a16="http://schemas.microsoft.com/office/drawing/2014/main" val="677638016"/>
                    </a:ext>
                  </a:extLst>
                </a:gridCol>
              </a:tblGrid>
              <a:tr h="261044">
                <a:tc rowSpan="2">
                  <a:txBody>
                    <a:bodyPr/>
                    <a:lstStyle/>
                    <a:p>
                      <a:pPr marL="0" marR="0" algn="ctr">
                        <a:lnSpc>
                          <a:spcPct val="115000"/>
                        </a:lnSpc>
                        <a:spcBef>
                          <a:spcPts val="0"/>
                        </a:spcBef>
                        <a:spcAft>
                          <a:spcPts val="0"/>
                        </a:spcAft>
                      </a:pPr>
                      <a:r>
                        <a:rPr lang="en-US" sz="900" b="1" kern="100">
                          <a:solidFill>
                            <a:srgbClr val="FFFFFF"/>
                          </a:solidFill>
                          <a:effectLst/>
                          <a:highlight>
                            <a:srgbClr val="0D6CB9"/>
                          </a:highlight>
                          <a:latin typeface="Arial" panose="020B0604020202020204" pitchFamily="34" charset="0"/>
                          <a:ea typeface="Malgun Gothic" panose="020B0503020000020004" pitchFamily="34" charset="-127"/>
                          <a:cs typeface="Times New Roman" panose="02020603050405020304" pitchFamily="18" charset="0"/>
                        </a:rPr>
                        <a:t>CRITERIA</a:t>
                      </a:r>
                      <a:endParaRPr lang="en-US" sz="900" kern="100">
                        <a:effectLst/>
                        <a:highlight>
                          <a:srgbClr val="0D6CB9"/>
                        </a:highligh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6CB9"/>
                    </a:solidFill>
                  </a:tcPr>
                </a:tc>
                <a:tc gridSpan="3">
                  <a:txBody>
                    <a:bodyPr/>
                    <a:lstStyle/>
                    <a:p>
                      <a:pPr marL="0" marR="0" algn="ctr">
                        <a:lnSpc>
                          <a:spcPct val="115000"/>
                        </a:lnSpc>
                        <a:spcBef>
                          <a:spcPts val="0"/>
                        </a:spcBef>
                        <a:spcAft>
                          <a:spcPts val="0"/>
                        </a:spcAft>
                      </a:pPr>
                      <a:r>
                        <a:rPr lang="en-US" sz="900" b="1" kern="100">
                          <a:solidFill>
                            <a:srgbClr val="FFFFFF"/>
                          </a:solidFill>
                          <a:effectLst/>
                          <a:highlight>
                            <a:srgbClr val="0D6CB9"/>
                          </a:highlight>
                          <a:latin typeface="Arial" panose="020B0604020202020204" pitchFamily="34" charset="0"/>
                          <a:ea typeface="Malgun Gothic" panose="020B0503020000020004" pitchFamily="34" charset="-127"/>
                          <a:cs typeface="Times New Roman" panose="02020603050405020304" pitchFamily="18" charset="0"/>
                        </a:rPr>
                        <a:t>POINTS</a:t>
                      </a:r>
                      <a:endParaRPr lang="en-US" sz="900" kern="100">
                        <a:effectLst/>
                        <a:highlight>
                          <a:srgbClr val="0D6CB9"/>
                        </a:highligh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900" b="1" kern="100">
                          <a:solidFill>
                            <a:srgbClr val="FFFFFF"/>
                          </a:solidFill>
                          <a:effectLst/>
                          <a:highlight>
                            <a:srgbClr val="0D6CB9"/>
                          </a:highlight>
                          <a:latin typeface="Arial" panose="020B0604020202020204" pitchFamily="34" charset="0"/>
                          <a:ea typeface="Malgun Gothic" panose="020B0503020000020004" pitchFamily="34" charset="-127"/>
                          <a:cs typeface="Times New Roman" panose="02020603050405020304" pitchFamily="18" charset="0"/>
                        </a:rPr>
                        <a:t>SCORE</a:t>
                      </a:r>
                      <a:endParaRPr lang="en-US" sz="900" kern="100">
                        <a:effectLst/>
                        <a:highlight>
                          <a:srgbClr val="0D6CB9"/>
                        </a:highligh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6CB9"/>
                    </a:solidFill>
                  </a:tcPr>
                </a:tc>
                <a:extLst>
                  <a:ext uri="{0D108BD9-81ED-4DB2-BD59-A6C34878D82A}">
                    <a16:rowId xmlns:a16="http://schemas.microsoft.com/office/drawing/2014/main" val="2004149061"/>
                  </a:ext>
                </a:extLst>
              </a:tr>
              <a:tr h="249802">
                <a:tc vMerge="1">
                  <a:txBody>
                    <a:bodyPr/>
                    <a:lstStyle/>
                    <a:p>
                      <a:endParaRPr lang="en-US"/>
                    </a:p>
                  </a:txBody>
                  <a:tcPr/>
                </a:tc>
                <a:tc>
                  <a:txBody>
                    <a:bodyPr/>
                    <a:lstStyle/>
                    <a:p>
                      <a:pPr marL="0" marR="0" algn="ctr">
                        <a:lnSpc>
                          <a:spcPct val="115000"/>
                        </a:lnSpc>
                        <a:spcBef>
                          <a:spcPts val="0"/>
                        </a:spcBef>
                        <a:spcAft>
                          <a:spcPts val="0"/>
                        </a:spcAft>
                      </a:pPr>
                      <a:r>
                        <a:rPr lang="en-US" sz="900" b="1" kern="100">
                          <a:solidFill>
                            <a:srgbClr val="FFFFFF"/>
                          </a:solidFill>
                          <a:effectLst/>
                          <a:highlight>
                            <a:srgbClr val="E95E09"/>
                          </a:highlight>
                          <a:latin typeface="Arial" panose="020B0604020202020204" pitchFamily="34" charset="0"/>
                          <a:ea typeface="Malgun Gothic" panose="020B0503020000020004" pitchFamily="34" charset="-127"/>
                          <a:cs typeface="Times New Roman" panose="02020603050405020304" pitchFamily="18" charset="0"/>
                        </a:rPr>
                        <a:t>2</a:t>
                      </a:r>
                      <a:endParaRPr lang="en-US" sz="900" kern="100">
                        <a:effectLst/>
                        <a:highlight>
                          <a:srgbClr val="E95E09"/>
                        </a:highligh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5E09"/>
                    </a:solidFill>
                  </a:tcPr>
                </a:tc>
                <a:tc>
                  <a:txBody>
                    <a:bodyPr/>
                    <a:lstStyle/>
                    <a:p>
                      <a:pPr marL="0" marR="0" algn="ctr">
                        <a:lnSpc>
                          <a:spcPct val="115000"/>
                        </a:lnSpc>
                        <a:spcBef>
                          <a:spcPts val="0"/>
                        </a:spcBef>
                        <a:spcAft>
                          <a:spcPts val="0"/>
                        </a:spcAft>
                      </a:pPr>
                      <a:r>
                        <a:rPr lang="en-US" sz="900" b="1" kern="100">
                          <a:solidFill>
                            <a:srgbClr val="FFFFFF"/>
                          </a:solidFill>
                          <a:effectLst/>
                          <a:highlight>
                            <a:srgbClr val="92C83E"/>
                          </a:highlight>
                          <a:latin typeface="Arial" panose="020B0604020202020204" pitchFamily="34" charset="0"/>
                          <a:ea typeface="Malgun Gothic" panose="020B0503020000020004" pitchFamily="34" charset="-127"/>
                          <a:cs typeface="Times New Roman" panose="02020603050405020304" pitchFamily="18" charset="0"/>
                        </a:rPr>
                        <a:t>1</a:t>
                      </a:r>
                      <a:endParaRPr lang="en-US" sz="900" kern="100">
                        <a:effectLst/>
                        <a:highlight>
                          <a:srgbClr val="92C83E"/>
                        </a:highligh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2C83E"/>
                    </a:solidFill>
                  </a:tcPr>
                </a:tc>
                <a:tc>
                  <a:txBody>
                    <a:bodyPr/>
                    <a:lstStyle/>
                    <a:p>
                      <a:pPr marL="0" marR="0" algn="ctr">
                        <a:lnSpc>
                          <a:spcPct val="115000"/>
                        </a:lnSpc>
                        <a:spcBef>
                          <a:spcPts val="0"/>
                        </a:spcBef>
                        <a:spcAft>
                          <a:spcPts val="0"/>
                        </a:spcAft>
                      </a:pPr>
                      <a:r>
                        <a:rPr lang="en-US" sz="900" b="1" kern="100">
                          <a:solidFill>
                            <a:srgbClr val="FFFFFF"/>
                          </a:solidFill>
                          <a:effectLst/>
                          <a:highlight>
                            <a:srgbClr val="00ACBB"/>
                          </a:highlight>
                          <a:latin typeface="Arial" panose="020B0604020202020204" pitchFamily="34" charset="0"/>
                          <a:ea typeface="Malgun Gothic" panose="020B0503020000020004" pitchFamily="34" charset="-127"/>
                          <a:cs typeface="Times New Roman" panose="02020603050405020304" pitchFamily="18" charset="0"/>
                        </a:rPr>
                        <a:t>0</a:t>
                      </a:r>
                      <a:endParaRPr lang="en-US" sz="900" kern="100">
                        <a:effectLst/>
                        <a:highlight>
                          <a:srgbClr val="00ACBB"/>
                        </a:highligh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ACBB"/>
                    </a:solidFill>
                  </a:tcPr>
                </a:tc>
                <a:tc vMerge="1">
                  <a:txBody>
                    <a:bodyPr/>
                    <a:lstStyle/>
                    <a:p>
                      <a:endParaRPr lang="en-US"/>
                    </a:p>
                  </a:txBody>
                  <a:tcPr/>
                </a:tc>
                <a:extLst>
                  <a:ext uri="{0D108BD9-81ED-4DB2-BD59-A6C34878D82A}">
                    <a16:rowId xmlns:a16="http://schemas.microsoft.com/office/drawing/2014/main" val="3723933078"/>
                  </a:ext>
                </a:extLst>
              </a:tr>
              <a:tr h="750782">
                <a:tc>
                  <a:txBody>
                    <a:bodyPr/>
                    <a:lstStyle/>
                    <a:p>
                      <a:pPr marL="0" marR="0">
                        <a:lnSpc>
                          <a:spcPct val="115000"/>
                        </a:lnSpc>
                        <a:spcBef>
                          <a:spcPts val="0"/>
                        </a:spcBef>
                        <a:spcAft>
                          <a:spcPts val="0"/>
                        </a:spcAft>
                      </a:pPr>
                      <a:r>
                        <a:rPr lang="en-US" sz="10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COLLABORATION</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elements contributed by all team members.</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has elements contributed by two team members.</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design does not have elements contributed by each team member.</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tabLst>
                          <a:tab pos="389255" algn="l"/>
                        </a:tabLst>
                      </a:pPr>
                      <a:r>
                        <a:rPr lang="en-US" sz="1050" kern="1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 </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405044316"/>
                  </a:ext>
                </a:extLst>
              </a:tr>
              <a:tr h="923145">
                <a:tc>
                  <a:txBody>
                    <a:bodyPr/>
                    <a:lstStyle/>
                    <a:p>
                      <a:pPr marL="0" marR="0">
                        <a:lnSpc>
                          <a:spcPct val="115000"/>
                        </a:lnSpc>
                        <a:spcBef>
                          <a:spcPts val="0"/>
                        </a:spcBef>
                        <a:spcAft>
                          <a:spcPts val="0"/>
                        </a:spcAft>
                      </a:pPr>
                      <a:r>
                        <a:rPr lang="en-US" sz="1000" b="1" kern="1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BRIDGE LENGTH</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bridge comfortably spans the river and is not at risk of falling into the river.</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bridge spans the river but may need some support to prevent it from falling into the river.</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bridge is not long enough to cross the river.</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kern="1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 </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1000"/>
                        </a:spcAft>
                      </a:pPr>
                      <a:r>
                        <a:rPr lang="en-US" sz="1000" kern="1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 </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3955212044"/>
                  </a:ext>
                </a:extLst>
              </a:tr>
              <a:tr h="750782">
                <a:tc>
                  <a:txBody>
                    <a:bodyPr/>
                    <a:lstStyle/>
                    <a:p>
                      <a:pPr marL="0" marR="0">
                        <a:lnSpc>
                          <a:spcPct val="115000"/>
                        </a:lnSpc>
                        <a:spcBef>
                          <a:spcPts val="0"/>
                        </a:spcBef>
                        <a:spcAft>
                          <a:spcPts val="0"/>
                        </a:spcAft>
                      </a:pPr>
                      <a:r>
                        <a:rPr lang="en-US" sz="10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WEIGHT</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0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entire bridge is able to support the weight of the wagon and cart.</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0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Only some parts of the bridge are able to support the weight of the wagon and cart.</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0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bridge is unable to support the weight of the wagon and cart.</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kern="1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 </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2345857866"/>
                  </a:ext>
                </a:extLst>
              </a:tr>
              <a:tr h="750782">
                <a:tc>
                  <a:txBody>
                    <a:bodyPr/>
                    <a:lstStyle/>
                    <a:p>
                      <a:pPr marL="0" marR="0">
                        <a:lnSpc>
                          <a:spcPct val="115000"/>
                        </a:lnSpc>
                        <a:spcBef>
                          <a:spcPts val="0"/>
                        </a:spcBef>
                        <a:spcAft>
                          <a:spcPts val="0"/>
                        </a:spcAft>
                      </a:pPr>
                      <a:r>
                        <a:rPr lang="en-US" sz="10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TRANSPORTATION</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4472C4"/>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bridge allowed for the safe and smooth passage of the wagon and cart.</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bridge allowed the wagon and cart passage but required some force to travel.</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bridge was unable to accommodate for transportation of the wagon and cart.</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000" kern="1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 </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1754474189"/>
                  </a:ext>
                </a:extLst>
              </a:tr>
              <a:tr h="502728">
                <a:tc>
                  <a:txBody>
                    <a:bodyPr/>
                    <a:lstStyle/>
                    <a:p>
                      <a:pPr marL="0" marR="0">
                        <a:lnSpc>
                          <a:spcPct val="115000"/>
                        </a:lnSpc>
                        <a:spcBef>
                          <a:spcPts val="0"/>
                        </a:spcBef>
                        <a:spcAft>
                          <a:spcPts val="0"/>
                        </a:spcAft>
                      </a:pPr>
                      <a:r>
                        <a:rPr lang="en-US" sz="10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BUDGET USED</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$100 or less.</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$101 - $200.</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$201 or more.</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000" kern="1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 </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1668283414"/>
                  </a:ext>
                </a:extLst>
              </a:tr>
              <a:tr h="578418">
                <a:tc>
                  <a:txBody>
                    <a:bodyPr/>
                    <a:lstStyle/>
                    <a:p>
                      <a:pPr marL="0" marR="0">
                        <a:lnSpc>
                          <a:spcPct val="115000"/>
                        </a:lnSpc>
                        <a:spcBef>
                          <a:spcPts val="0"/>
                        </a:spcBef>
                        <a:spcAft>
                          <a:spcPts val="0"/>
                        </a:spcAft>
                      </a:pPr>
                      <a:r>
                        <a:rPr lang="en-US" sz="10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BONUS POINTS: HEAVY LOAD </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The bridge is able to support a cart with 3x the load.</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bridge is able to support a cart with 2x the load.</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bridge is unable to support a cart with an additional load.</a:t>
                      </a:r>
                      <a:endParaRPr lang="en-US" sz="1050" kern="10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000" kern="1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 </a:t>
                      </a:r>
                      <a:endParaRPr lang="en-US" sz="1050" kern="100" dirty="0">
                        <a:solidFill>
                          <a:srgbClr val="000000"/>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3936080433"/>
                  </a:ext>
                </a:extLst>
              </a:tr>
              <a:tr h="289147">
                <a:tc gridSpan="3">
                  <a:txBody>
                    <a:bodyPr/>
                    <a:lstStyle/>
                    <a:p>
                      <a:pPr marL="0" marR="0">
                        <a:lnSpc>
                          <a:spcPct val="115000"/>
                        </a:lnSpc>
                        <a:spcBef>
                          <a:spcPts val="0"/>
                        </a:spcBef>
                        <a:spcAft>
                          <a:spcPts val="0"/>
                        </a:spcAft>
                      </a:pPr>
                      <a:r>
                        <a:rPr lang="en-US" sz="800" kern="1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FFFFFF"/>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kern="100">
                          <a:solidFill>
                            <a:srgbClr val="FFFFFF"/>
                          </a:solidFill>
                          <a:effectLst/>
                          <a:highlight>
                            <a:srgbClr val="0D6CB9"/>
                          </a:highlight>
                          <a:latin typeface="Arial" panose="020B0604020202020204" pitchFamily="34" charset="0"/>
                          <a:ea typeface="Malgun Gothic" panose="020B0503020000020004" pitchFamily="34" charset="-127"/>
                          <a:cs typeface="Times New Roman" panose="02020603050405020304" pitchFamily="18" charset="0"/>
                        </a:rPr>
                        <a:t>TOTAL SCORE</a:t>
                      </a:r>
                      <a:endParaRPr lang="en-US" sz="900" kern="100">
                        <a:effectLst/>
                        <a:highlight>
                          <a:srgbClr val="0D6CB9"/>
                        </a:highligh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a:txBody>
                    <a:bodyPr/>
                    <a:lstStyle/>
                    <a:p>
                      <a:pPr marL="0" marR="0">
                        <a:lnSpc>
                          <a:spcPct val="115000"/>
                        </a:lnSpc>
                        <a:spcBef>
                          <a:spcPts val="0"/>
                        </a:spcBef>
                        <a:spcAft>
                          <a:spcPts val="0"/>
                        </a:spcAft>
                      </a:pPr>
                      <a:r>
                        <a:rPr lang="en-US" sz="800" kern="1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1169" marR="31169" marT="31169" marB="31169">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549545357"/>
                  </a:ext>
                </a:extLst>
              </a:tr>
            </a:tbl>
          </a:graphicData>
        </a:graphic>
      </p:graphicFrame>
    </p:spTree>
    <p:extLst>
      <p:ext uri="{BB962C8B-B14F-4D97-AF65-F5344CB8AC3E}">
        <p14:creationId xmlns:p14="http://schemas.microsoft.com/office/powerpoint/2010/main" val="465661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0B42F8-D1D4-CBF5-4F9A-67F1E0523DBB}"/>
              </a:ext>
            </a:extLst>
          </p:cNvPr>
          <p:cNvSpPr>
            <a:spLocks noGrp="1"/>
          </p:cNvSpPr>
          <p:nvPr>
            <p:ph type="title"/>
          </p:nvPr>
        </p:nvSpPr>
        <p:spPr/>
        <p:txBody>
          <a:bodyPr/>
          <a:lstStyle/>
          <a:p>
            <a:r>
              <a:rPr lang="en-US" dirty="0" err="1">
                <a:solidFill>
                  <a:srgbClr val="F16038"/>
                </a:solidFill>
              </a:rPr>
              <a:t>Tanteador</a:t>
            </a:r>
            <a:r>
              <a:rPr lang="en-US" dirty="0">
                <a:solidFill>
                  <a:srgbClr val="F16038"/>
                </a:solidFill>
              </a:rPr>
              <a:t> (Grades 3, 7-8)</a:t>
            </a:r>
          </a:p>
        </p:txBody>
      </p:sp>
      <p:graphicFrame>
        <p:nvGraphicFramePr>
          <p:cNvPr id="7" name="Table 6">
            <a:extLst>
              <a:ext uri="{FF2B5EF4-FFF2-40B4-BE49-F238E27FC236}">
                <a16:creationId xmlns:a16="http://schemas.microsoft.com/office/drawing/2014/main" id="{EAC89BDC-B7EA-0CA8-E1DA-A85CE1632213}"/>
              </a:ext>
            </a:extLst>
          </p:cNvPr>
          <p:cNvGraphicFramePr>
            <a:graphicFrameLocks noGrp="1"/>
          </p:cNvGraphicFramePr>
          <p:nvPr>
            <p:extLst>
              <p:ext uri="{D42A27DB-BD31-4B8C-83A1-F6EECF244321}">
                <p14:modId xmlns:p14="http://schemas.microsoft.com/office/powerpoint/2010/main" val="3545716148"/>
              </p:ext>
            </p:extLst>
          </p:nvPr>
        </p:nvGraphicFramePr>
        <p:xfrm>
          <a:off x="2251833" y="1637410"/>
          <a:ext cx="6858000" cy="5056632"/>
        </p:xfrm>
        <a:graphic>
          <a:graphicData uri="http://schemas.openxmlformats.org/drawingml/2006/table">
            <a:tbl>
              <a:tblPr firstRow="1" firstCol="1" bandRow="1"/>
              <a:tblGrid>
                <a:gridCol w="1562558">
                  <a:extLst>
                    <a:ext uri="{9D8B030D-6E8A-4147-A177-3AD203B41FA5}">
                      <a16:colId xmlns:a16="http://schemas.microsoft.com/office/drawing/2014/main" val="2697047553"/>
                    </a:ext>
                  </a:extLst>
                </a:gridCol>
                <a:gridCol w="1504387">
                  <a:extLst>
                    <a:ext uri="{9D8B030D-6E8A-4147-A177-3AD203B41FA5}">
                      <a16:colId xmlns:a16="http://schemas.microsoft.com/office/drawing/2014/main" val="1800454"/>
                    </a:ext>
                  </a:extLst>
                </a:gridCol>
                <a:gridCol w="1504387">
                  <a:extLst>
                    <a:ext uri="{9D8B030D-6E8A-4147-A177-3AD203B41FA5}">
                      <a16:colId xmlns:a16="http://schemas.microsoft.com/office/drawing/2014/main" val="963397815"/>
                    </a:ext>
                  </a:extLst>
                </a:gridCol>
                <a:gridCol w="1478979">
                  <a:extLst>
                    <a:ext uri="{9D8B030D-6E8A-4147-A177-3AD203B41FA5}">
                      <a16:colId xmlns:a16="http://schemas.microsoft.com/office/drawing/2014/main" val="3376759740"/>
                    </a:ext>
                  </a:extLst>
                </a:gridCol>
                <a:gridCol w="807689">
                  <a:extLst>
                    <a:ext uri="{9D8B030D-6E8A-4147-A177-3AD203B41FA5}">
                      <a16:colId xmlns:a16="http://schemas.microsoft.com/office/drawing/2014/main" val="1556263624"/>
                    </a:ext>
                  </a:extLst>
                </a:gridCol>
              </a:tblGrid>
              <a:tr h="252439">
                <a:tc rowSpan="2">
                  <a:txBody>
                    <a:bodyPr/>
                    <a:lstStyle/>
                    <a:p>
                      <a:pPr marL="0" marR="0" algn="ctr">
                        <a:lnSpc>
                          <a:spcPct val="115000"/>
                        </a:lnSpc>
                        <a:spcBef>
                          <a:spcPts val="0"/>
                        </a:spcBef>
                        <a:spcAft>
                          <a:spcPts val="0"/>
                        </a:spcAft>
                      </a:pPr>
                      <a:r>
                        <a:rPr lang="en-US" sz="900" b="1" kern="100">
                          <a:solidFill>
                            <a:srgbClr val="FFFFFF"/>
                          </a:solidFill>
                          <a:effectLst/>
                          <a:highlight>
                            <a:srgbClr val="0D6CB9"/>
                          </a:highlight>
                          <a:latin typeface="Arial" panose="020B0604020202020204" pitchFamily="34" charset="0"/>
                          <a:ea typeface="Malgun Gothic" panose="020B0503020000020004" pitchFamily="34" charset="-127"/>
                          <a:cs typeface="Times New Roman" panose="02020603050405020304" pitchFamily="18" charset="0"/>
                        </a:rPr>
                        <a:t>CRITERIOS</a:t>
                      </a:r>
                      <a:endParaRPr lang="en-US" sz="900" kern="100">
                        <a:effectLst/>
                        <a:highlight>
                          <a:srgbClr val="0D6CB9"/>
                        </a:highligh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6CB9"/>
                    </a:solidFill>
                  </a:tcPr>
                </a:tc>
                <a:tc gridSpan="3">
                  <a:txBody>
                    <a:bodyPr/>
                    <a:lstStyle/>
                    <a:p>
                      <a:pPr marL="0" marR="0" algn="ctr">
                        <a:lnSpc>
                          <a:spcPct val="115000"/>
                        </a:lnSpc>
                        <a:spcBef>
                          <a:spcPts val="0"/>
                        </a:spcBef>
                        <a:spcAft>
                          <a:spcPts val="0"/>
                        </a:spcAft>
                      </a:pPr>
                      <a:r>
                        <a:rPr lang="en-US" sz="900" b="1" kern="100">
                          <a:solidFill>
                            <a:srgbClr val="FFFFFF"/>
                          </a:solidFill>
                          <a:effectLst/>
                          <a:highlight>
                            <a:srgbClr val="0D6CB9"/>
                          </a:highlight>
                          <a:latin typeface="Arial" panose="020B0604020202020204" pitchFamily="34" charset="0"/>
                          <a:ea typeface="Malgun Gothic" panose="020B0503020000020004" pitchFamily="34" charset="-127"/>
                          <a:cs typeface="Times New Roman" panose="02020603050405020304" pitchFamily="18" charset="0"/>
                        </a:rPr>
                        <a:t>PUNTOS</a:t>
                      </a:r>
                      <a:endParaRPr lang="en-US" sz="900" kern="100">
                        <a:effectLst/>
                        <a:highlight>
                          <a:srgbClr val="0D6CB9"/>
                        </a:highligh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900" b="1" kern="100">
                          <a:solidFill>
                            <a:srgbClr val="FFFFFF"/>
                          </a:solidFill>
                          <a:effectLst/>
                          <a:highlight>
                            <a:srgbClr val="0D6CB9"/>
                          </a:highlight>
                          <a:latin typeface="Arial" panose="020B0604020202020204" pitchFamily="34" charset="0"/>
                          <a:ea typeface="Malgun Gothic" panose="020B0503020000020004" pitchFamily="34" charset="-127"/>
                          <a:cs typeface="Times New Roman" panose="02020603050405020304" pitchFamily="18" charset="0"/>
                        </a:rPr>
                        <a:t>PUNTAJE</a:t>
                      </a:r>
                      <a:endParaRPr lang="en-US" sz="900" kern="100">
                        <a:effectLst/>
                        <a:highlight>
                          <a:srgbClr val="0D6CB9"/>
                        </a:highligh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6CB9"/>
                    </a:solidFill>
                  </a:tcPr>
                </a:tc>
                <a:extLst>
                  <a:ext uri="{0D108BD9-81ED-4DB2-BD59-A6C34878D82A}">
                    <a16:rowId xmlns:a16="http://schemas.microsoft.com/office/drawing/2014/main" val="1072488445"/>
                  </a:ext>
                </a:extLst>
              </a:tr>
              <a:tr h="241569">
                <a:tc vMerge="1">
                  <a:txBody>
                    <a:bodyPr/>
                    <a:lstStyle/>
                    <a:p>
                      <a:endParaRPr lang="en-US"/>
                    </a:p>
                  </a:txBody>
                  <a:tcPr/>
                </a:tc>
                <a:tc>
                  <a:txBody>
                    <a:bodyPr/>
                    <a:lstStyle/>
                    <a:p>
                      <a:pPr marL="0" marR="0" algn="ctr">
                        <a:lnSpc>
                          <a:spcPct val="115000"/>
                        </a:lnSpc>
                        <a:spcBef>
                          <a:spcPts val="0"/>
                        </a:spcBef>
                        <a:spcAft>
                          <a:spcPts val="0"/>
                        </a:spcAft>
                      </a:pPr>
                      <a:r>
                        <a:rPr lang="en-US" sz="900" b="1" kern="100">
                          <a:solidFill>
                            <a:srgbClr val="FFFFFF"/>
                          </a:solidFill>
                          <a:effectLst/>
                          <a:highlight>
                            <a:srgbClr val="E95E09"/>
                          </a:highlight>
                          <a:latin typeface="Arial" panose="020B0604020202020204" pitchFamily="34" charset="0"/>
                          <a:ea typeface="Malgun Gothic" panose="020B0503020000020004" pitchFamily="34" charset="-127"/>
                          <a:cs typeface="Times New Roman" panose="02020603050405020304" pitchFamily="18" charset="0"/>
                        </a:rPr>
                        <a:t>2</a:t>
                      </a:r>
                      <a:endParaRPr lang="en-US" sz="900" kern="100">
                        <a:effectLst/>
                        <a:highlight>
                          <a:srgbClr val="E95E09"/>
                        </a:highligh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5E09"/>
                    </a:solidFill>
                  </a:tcPr>
                </a:tc>
                <a:tc>
                  <a:txBody>
                    <a:bodyPr/>
                    <a:lstStyle/>
                    <a:p>
                      <a:pPr marL="0" marR="0" algn="ctr">
                        <a:lnSpc>
                          <a:spcPct val="115000"/>
                        </a:lnSpc>
                        <a:spcBef>
                          <a:spcPts val="0"/>
                        </a:spcBef>
                        <a:spcAft>
                          <a:spcPts val="0"/>
                        </a:spcAft>
                      </a:pPr>
                      <a:r>
                        <a:rPr lang="en-US" sz="900" b="1" kern="100">
                          <a:solidFill>
                            <a:srgbClr val="FFFFFF"/>
                          </a:solidFill>
                          <a:effectLst/>
                          <a:highlight>
                            <a:srgbClr val="92C83E"/>
                          </a:highlight>
                          <a:latin typeface="Arial" panose="020B0604020202020204" pitchFamily="34" charset="0"/>
                          <a:ea typeface="Malgun Gothic" panose="020B0503020000020004" pitchFamily="34" charset="-127"/>
                          <a:cs typeface="Times New Roman" panose="02020603050405020304" pitchFamily="18" charset="0"/>
                        </a:rPr>
                        <a:t>1</a:t>
                      </a:r>
                      <a:endParaRPr lang="en-US" sz="900" kern="100">
                        <a:effectLst/>
                        <a:highlight>
                          <a:srgbClr val="92C83E"/>
                        </a:highligh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2C83E"/>
                    </a:solidFill>
                  </a:tcPr>
                </a:tc>
                <a:tc>
                  <a:txBody>
                    <a:bodyPr/>
                    <a:lstStyle/>
                    <a:p>
                      <a:pPr marL="0" marR="0" algn="ctr">
                        <a:lnSpc>
                          <a:spcPct val="115000"/>
                        </a:lnSpc>
                        <a:spcBef>
                          <a:spcPts val="0"/>
                        </a:spcBef>
                        <a:spcAft>
                          <a:spcPts val="0"/>
                        </a:spcAft>
                      </a:pPr>
                      <a:r>
                        <a:rPr lang="en-US" sz="900" b="1" kern="100">
                          <a:solidFill>
                            <a:srgbClr val="FFFFFF"/>
                          </a:solidFill>
                          <a:effectLst/>
                          <a:highlight>
                            <a:srgbClr val="00ACBB"/>
                          </a:highlight>
                          <a:latin typeface="Arial" panose="020B0604020202020204" pitchFamily="34" charset="0"/>
                          <a:ea typeface="Malgun Gothic" panose="020B0503020000020004" pitchFamily="34" charset="-127"/>
                          <a:cs typeface="Times New Roman" panose="02020603050405020304" pitchFamily="18" charset="0"/>
                        </a:rPr>
                        <a:t>0</a:t>
                      </a:r>
                      <a:endParaRPr lang="en-US" sz="900" kern="100">
                        <a:effectLst/>
                        <a:highlight>
                          <a:srgbClr val="00ACBB"/>
                        </a:highligh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ACBB"/>
                    </a:solidFill>
                  </a:tcPr>
                </a:tc>
                <a:tc vMerge="1">
                  <a:txBody>
                    <a:bodyPr/>
                    <a:lstStyle/>
                    <a:p>
                      <a:endParaRPr lang="en-US"/>
                    </a:p>
                  </a:txBody>
                  <a:tcPr/>
                </a:tc>
                <a:extLst>
                  <a:ext uri="{0D108BD9-81ED-4DB2-BD59-A6C34878D82A}">
                    <a16:rowId xmlns:a16="http://schemas.microsoft.com/office/drawing/2014/main" val="1779790563"/>
                  </a:ext>
                </a:extLst>
              </a:tr>
              <a:tr h="726034">
                <a:tc>
                  <a:txBody>
                    <a:bodyPr/>
                    <a:lstStyle/>
                    <a:p>
                      <a:pPr marL="0" marR="0">
                        <a:lnSpc>
                          <a:spcPct val="115000"/>
                        </a:lnSpc>
                        <a:spcBef>
                          <a:spcPts val="0"/>
                        </a:spcBef>
                        <a:spcAft>
                          <a:spcPts val="0"/>
                        </a:spcAft>
                      </a:pPr>
                      <a:r>
                        <a:rPr lang="en-US" sz="9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COLABORACIÓN</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elementos aportados por todos los miembros del equipo.</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elementos aportados por dos miembros del equipo.</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no tiene elementos aportados por cada miembro del equipo.</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tabLst>
                          <a:tab pos="389255" algn="l"/>
                        </a:tabLst>
                      </a:pPr>
                      <a:r>
                        <a:rPr lang="en-US" sz="10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372152421"/>
                  </a:ext>
                </a:extLst>
              </a:tr>
              <a:tr h="892716">
                <a:tc>
                  <a:txBody>
                    <a:bodyPr/>
                    <a:lstStyle/>
                    <a:p>
                      <a:pPr marL="0" marR="0">
                        <a:lnSpc>
                          <a:spcPct val="115000"/>
                        </a:lnSpc>
                        <a:spcBef>
                          <a:spcPts val="0"/>
                        </a:spcBef>
                        <a:spcAft>
                          <a:spcPts val="0"/>
                        </a:spcAft>
                      </a:pPr>
                      <a:r>
                        <a:rPr lang="en-US" sz="900" b="1" kern="1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LONGITUD DEL PUENTE</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atraviesa cómodamente el río y no corre el riesgo de caer al río.</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s-E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atraviesa el río, pero puede necesitar algo de apoyo para evitar que caiga al río.</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a:t>
                      </a:r>
                      <a:r>
                        <a:rPr lang="en-US" sz="900" kern="12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puente</a:t>
                      </a:r>
                      <a:r>
                        <a:rPr lang="en-US" sz="90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no es lo </a:t>
                      </a:r>
                      <a:r>
                        <a:rPr lang="en-US" sz="900" kern="12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suficientemente</a:t>
                      </a:r>
                      <a:r>
                        <a:rPr lang="en-US" sz="90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largo para </a:t>
                      </a:r>
                      <a:r>
                        <a:rPr lang="en-US" sz="900" kern="12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cruzar</a:t>
                      </a:r>
                      <a:r>
                        <a:rPr lang="en-US" sz="90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a:t>
                      </a:r>
                      <a:r>
                        <a:rPr lang="en-US" sz="900" kern="12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a:t>
                      </a:r>
                      <a:r>
                        <a:rPr lang="en-US" sz="90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 </a:t>
                      </a:r>
                      <a:r>
                        <a:rPr lang="en-US" sz="900" kern="12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río</a:t>
                      </a:r>
                      <a:r>
                        <a:rPr lang="en-US" sz="90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a:t>
                      </a:r>
                      <a:endParaRPr lang="en-US" sz="10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1000"/>
                        </a:spcAft>
                      </a:pPr>
                      <a:r>
                        <a:rPr lang="en-US" sz="9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1449213523"/>
                  </a:ext>
                </a:extLst>
              </a:tr>
              <a:tr h="726034">
                <a:tc>
                  <a:txBody>
                    <a:bodyPr/>
                    <a:lstStyle/>
                    <a:p>
                      <a:pPr marL="0" marR="0">
                        <a:lnSpc>
                          <a:spcPct val="115000"/>
                        </a:lnSpc>
                        <a:spcBef>
                          <a:spcPts val="0"/>
                        </a:spcBef>
                        <a:spcAft>
                          <a:spcPts val="0"/>
                        </a:spcAft>
                      </a:pPr>
                      <a:r>
                        <a:rPr lang="en-US" sz="9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PESO</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kern="100">
                          <a:solidFill>
                            <a:srgbClr val="F16038"/>
                          </a:solidFill>
                          <a:effectLst/>
                          <a:latin typeface="Arial" panose="020B0604020202020204" pitchFamily="34" charset="0"/>
                          <a:ea typeface="Arial" panose="020B0604020202020204" pitchFamily="34" charset="0"/>
                          <a:cs typeface="Times New Roman" panose="02020603050405020304" pitchFamily="18" charset="0"/>
                        </a:rPr>
                        <a:t>Todo el puente es capaz de soportar el peso del vagón y la carreta.</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kern="100">
                          <a:solidFill>
                            <a:srgbClr val="F16038"/>
                          </a:solidFill>
                          <a:effectLst/>
                          <a:latin typeface="Arial" panose="020B0604020202020204" pitchFamily="34" charset="0"/>
                          <a:ea typeface="Arial" panose="020B0604020202020204" pitchFamily="34" charset="0"/>
                          <a:cs typeface="Times New Roman" panose="02020603050405020304" pitchFamily="18" charset="0"/>
                        </a:rPr>
                        <a:t>Solo algunas partes del puente pueden soportar el peso del vagón y la carreta.</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900" kern="100">
                          <a:solidFill>
                            <a:srgbClr val="F16038"/>
                          </a:solidFill>
                          <a:effectLst/>
                          <a:latin typeface="Arial" panose="020B0604020202020204" pitchFamily="34" charset="0"/>
                          <a:ea typeface="Arial" panose="020B0604020202020204" pitchFamily="34" charset="0"/>
                          <a:cs typeface="Times New Roman" panose="02020603050405020304" pitchFamily="18" charset="0"/>
                        </a:rPr>
                        <a:t>El puente no puede soportar el peso de la carreta y el carro.</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extLst>
                  <a:ext uri="{0D108BD9-81ED-4DB2-BD59-A6C34878D82A}">
                    <a16:rowId xmlns:a16="http://schemas.microsoft.com/office/drawing/2014/main" val="2718599045"/>
                  </a:ext>
                </a:extLst>
              </a:tr>
              <a:tr h="892716">
                <a:tc>
                  <a:txBody>
                    <a:bodyPr/>
                    <a:lstStyle/>
                    <a:p>
                      <a:pPr marL="0" marR="0">
                        <a:lnSpc>
                          <a:spcPct val="115000"/>
                        </a:lnSpc>
                        <a:spcBef>
                          <a:spcPts val="0"/>
                        </a:spcBef>
                        <a:spcAft>
                          <a:spcPts val="0"/>
                        </a:spcAft>
                      </a:pPr>
                      <a:r>
                        <a:rPr lang="en-US" sz="9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TRANSPORTE</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4472C4"/>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permitió el paso seguro y sin problemas del carro y el carro.</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kern="1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permitía el paso de la carreta y el carro, pero requería algo de fuerza para viajar.</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no pudo acomodar el transporte del carro y el carro.</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9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1664095994"/>
                  </a:ext>
                </a:extLst>
              </a:tr>
              <a:tr h="486157">
                <a:tc>
                  <a:txBody>
                    <a:bodyPr/>
                    <a:lstStyle/>
                    <a:p>
                      <a:pPr marL="0" marR="0">
                        <a:lnSpc>
                          <a:spcPct val="115000"/>
                        </a:lnSpc>
                        <a:spcBef>
                          <a:spcPts val="0"/>
                        </a:spcBef>
                        <a:spcAft>
                          <a:spcPts val="0"/>
                        </a:spcAft>
                      </a:pPr>
                      <a:r>
                        <a:rPr lang="en-US" sz="9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PRESUPUESTO UTILIZADOS</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$100 o menos.</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$101 - $200.</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$201 o más.</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9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877173943"/>
                  </a:ext>
                </a:extLst>
              </a:tr>
              <a:tr h="559352">
                <a:tc>
                  <a:txBody>
                    <a:bodyPr/>
                    <a:lstStyle/>
                    <a:p>
                      <a:pPr marL="0" marR="0">
                        <a:lnSpc>
                          <a:spcPct val="115000"/>
                        </a:lnSpc>
                        <a:spcBef>
                          <a:spcPts val="0"/>
                        </a:spcBef>
                        <a:spcAft>
                          <a:spcPts val="0"/>
                        </a:spcAft>
                      </a:pPr>
                      <a:r>
                        <a:rPr lang="en-US" sz="9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PUNTOS ADICIONALES: CARGA PESADA</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kern="1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puente puede transportar un carro con 3 veces la carga.</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kern="100">
                          <a:solidFill>
                            <a:srgbClr val="F16038"/>
                          </a:solidFill>
                          <a:effectLst/>
                          <a:latin typeface="Arial" panose="020B0604020202020204" pitchFamily="34" charset="0"/>
                          <a:ea typeface="Arial" panose="020B0604020202020204" pitchFamily="34" charset="0"/>
                          <a:cs typeface="Times New Roman" panose="02020603050405020304" pitchFamily="18" charset="0"/>
                        </a:rPr>
                        <a:t>El puente puede transportar un carro con el doble de carga.</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900" kern="100">
                          <a:solidFill>
                            <a:srgbClr val="F16038"/>
                          </a:solidFill>
                          <a:effectLst/>
                          <a:latin typeface="Arial" panose="020B0604020202020204" pitchFamily="34" charset="0"/>
                          <a:ea typeface="Arial" panose="020B0604020202020204" pitchFamily="34" charset="0"/>
                          <a:cs typeface="Times New Roman" panose="02020603050405020304" pitchFamily="18" charset="0"/>
                        </a:rPr>
                        <a:t>El puente no puede transportar un carro con carga adicional.</a:t>
                      </a:r>
                      <a:endParaRPr lang="en-US" sz="10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900" kern="1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10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467973235"/>
                  </a:ext>
                </a:extLst>
              </a:tr>
              <a:tr h="279615">
                <a:tc gridSpan="3">
                  <a:txBody>
                    <a:bodyPr/>
                    <a:lstStyle/>
                    <a:p>
                      <a:pPr marL="0" marR="0">
                        <a:lnSpc>
                          <a:spcPct val="115000"/>
                        </a:lnSpc>
                        <a:spcBef>
                          <a:spcPts val="0"/>
                        </a:spcBef>
                        <a:spcAft>
                          <a:spcPts val="0"/>
                        </a:spcAft>
                      </a:pPr>
                      <a:r>
                        <a:rPr lang="en-US" sz="800" kern="1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FFFFFF"/>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kern="100">
                          <a:solidFill>
                            <a:srgbClr val="FFFFFF"/>
                          </a:solidFill>
                          <a:effectLst/>
                          <a:highlight>
                            <a:srgbClr val="0D6CB9"/>
                          </a:highlight>
                          <a:latin typeface="Arial" panose="020B0604020202020204" pitchFamily="34" charset="0"/>
                          <a:ea typeface="Malgun Gothic" panose="020B0503020000020004" pitchFamily="34" charset="-127"/>
                          <a:cs typeface="Times New Roman" panose="02020603050405020304" pitchFamily="18" charset="0"/>
                        </a:rPr>
                        <a:t>PUNTAJE TOTAL</a:t>
                      </a:r>
                      <a:endParaRPr lang="en-US" sz="900" kern="100">
                        <a:effectLst/>
                        <a:highlight>
                          <a:srgbClr val="0D6CB9"/>
                        </a:highligh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a:txBody>
                    <a:bodyPr/>
                    <a:lstStyle/>
                    <a:p>
                      <a:pPr marL="0" marR="0">
                        <a:lnSpc>
                          <a:spcPct val="115000"/>
                        </a:lnSpc>
                        <a:spcBef>
                          <a:spcPts val="0"/>
                        </a:spcBef>
                        <a:spcAft>
                          <a:spcPts val="0"/>
                        </a:spcAft>
                      </a:pPr>
                      <a:r>
                        <a:rPr lang="en-US" sz="800" kern="1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0142" marR="30142" marT="30142" marB="30142">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1275475350"/>
                  </a:ext>
                </a:extLst>
              </a:tr>
            </a:tbl>
          </a:graphicData>
        </a:graphic>
      </p:graphicFrame>
    </p:spTree>
    <p:extLst>
      <p:ext uri="{BB962C8B-B14F-4D97-AF65-F5344CB8AC3E}">
        <p14:creationId xmlns:p14="http://schemas.microsoft.com/office/powerpoint/2010/main" val="3728692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55AF-1707-4B95-85EF-AAC15E8105BC}"/>
              </a:ext>
            </a:extLst>
          </p:cNvPr>
          <p:cNvSpPr>
            <a:spLocks noGrp="1"/>
          </p:cNvSpPr>
          <p:nvPr>
            <p:ph type="title"/>
          </p:nvPr>
        </p:nvSpPr>
        <p:spPr/>
        <p:txBody>
          <a:bodyPr/>
          <a:lstStyle/>
          <a:p>
            <a:r>
              <a:rPr lang="en-US"/>
              <a:t>Redesign: Discussion </a:t>
            </a:r>
            <a:r>
              <a:rPr lang="en-US">
                <a:solidFill>
                  <a:schemeClr val="accent2"/>
                </a:solidFill>
              </a:rPr>
              <a:t>(</a:t>
            </a:r>
            <a:r>
              <a:rPr lang="en-US" err="1">
                <a:solidFill>
                  <a:schemeClr val="accent2"/>
                </a:solidFill>
              </a:rPr>
              <a:t>Rediseño</a:t>
            </a:r>
            <a:r>
              <a:rPr lang="en-US">
                <a:solidFill>
                  <a:schemeClr val="accent2"/>
                </a:solidFill>
              </a:rPr>
              <a:t>: </a:t>
            </a:r>
            <a:r>
              <a:rPr lang="en-US" err="1">
                <a:solidFill>
                  <a:schemeClr val="accent2"/>
                </a:solidFill>
              </a:rPr>
              <a:t>Discusión</a:t>
            </a:r>
            <a:r>
              <a:rPr lang="en-US">
                <a:solidFill>
                  <a:schemeClr val="accent2"/>
                </a:solidFill>
              </a:rPr>
              <a:t>)</a:t>
            </a:r>
          </a:p>
        </p:txBody>
      </p:sp>
      <p:sp>
        <p:nvSpPr>
          <p:cNvPr id="3" name="Content Placeholder 2">
            <a:extLst>
              <a:ext uri="{FF2B5EF4-FFF2-40B4-BE49-F238E27FC236}">
                <a16:creationId xmlns:a16="http://schemas.microsoft.com/office/drawing/2014/main" id="{DC4D2D0F-7AF4-4167-8478-D3818B27D5CB}"/>
              </a:ext>
            </a:extLst>
          </p:cNvPr>
          <p:cNvSpPr>
            <a:spLocks noGrp="1"/>
          </p:cNvSpPr>
          <p:nvPr>
            <p:ph idx="4294967295"/>
          </p:nvPr>
        </p:nvSpPr>
        <p:spPr/>
        <p:txBody>
          <a:bodyPr numCol="2"/>
          <a:lstStyle/>
          <a:p>
            <a:r>
              <a:rPr lang="en-US" dirty="0">
                <a:solidFill>
                  <a:srgbClr val="000000"/>
                </a:solidFill>
              </a:rPr>
              <a:t>What worked?</a:t>
            </a:r>
          </a:p>
          <a:p>
            <a:r>
              <a:rPr lang="en-US" dirty="0">
                <a:solidFill>
                  <a:srgbClr val="000000"/>
                </a:solidFill>
              </a:rPr>
              <a:t>What did not work?</a:t>
            </a:r>
          </a:p>
          <a:p>
            <a:r>
              <a:rPr lang="en-US" dirty="0">
                <a:solidFill>
                  <a:srgbClr val="000000"/>
                </a:solidFill>
              </a:rPr>
              <a:t>What do you want to improve?</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chemeClr val="accent2"/>
                </a:solidFill>
              </a:rPr>
              <a:t>¿</a:t>
            </a:r>
            <a:r>
              <a:rPr lang="en-US" dirty="0" err="1">
                <a:solidFill>
                  <a:schemeClr val="accent2"/>
                </a:solidFill>
              </a:rPr>
              <a:t>Qué</a:t>
            </a:r>
            <a:r>
              <a:rPr lang="en-US" dirty="0">
                <a:solidFill>
                  <a:schemeClr val="accent2"/>
                </a:solidFill>
              </a:rPr>
              <a:t> </a:t>
            </a:r>
            <a:r>
              <a:rPr lang="en-US" dirty="0" err="1">
                <a:solidFill>
                  <a:schemeClr val="accent2"/>
                </a:solidFill>
              </a:rPr>
              <a:t>funcionó</a:t>
            </a:r>
            <a:r>
              <a:rPr lang="en-US" dirty="0">
                <a:solidFill>
                  <a:schemeClr val="accent2"/>
                </a:solidFill>
              </a:rPr>
              <a:t>?</a:t>
            </a:r>
          </a:p>
          <a:p>
            <a:r>
              <a:rPr lang="es-ES" dirty="0">
                <a:solidFill>
                  <a:schemeClr val="accent2"/>
                </a:solidFill>
              </a:rPr>
              <a:t>¿Qué fue lo que no funcionó?</a:t>
            </a:r>
          </a:p>
          <a:p>
            <a:r>
              <a:rPr lang="en-US" dirty="0">
                <a:solidFill>
                  <a:schemeClr val="accent2"/>
                </a:solidFill>
              </a:rPr>
              <a:t>¿</a:t>
            </a:r>
            <a:r>
              <a:rPr lang="en-US" dirty="0" err="1">
                <a:solidFill>
                  <a:schemeClr val="accent2"/>
                </a:solidFill>
              </a:rPr>
              <a:t>Qué</a:t>
            </a:r>
            <a:r>
              <a:rPr lang="en-US" dirty="0">
                <a:solidFill>
                  <a:schemeClr val="accent2"/>
                </a:solidFill>
              </a:rPr>
              <a:t> </a:t>
            </a:r>
            <a:r>
              <a:rPr lang="en-US" dirty="0" err="1">
                <a:solidFill>
                  <a:schemeClr val="accent2"/>
                </a:solidFill>
              </a:rPr>
              <a:t>quieres</a:t>
            </a:r>
            <a:r>
              <a:rPr lang="en-US" dirty="0">
                <a:solidFill>
                  <a:schemeClr val="accent2"/>
                </a:solidFill>
              </a:rPr>
              <a:t> </a:t>
            </a:r>
            <a:r>
              <a:rPr lang="en-US" dirty="0" err="1">
                <a:solidFill>
                  <a:schemeClr val="accent2"/>
                </a:solidFill>
              </a:rPr>
              <a:t>mejorar</a:t>
            </a:r>
            <a:r>
              <a:rPr lang="en-US" dirty="0">
                <a:solidFill>
                  <a:schemeClr val="accent2"/>
                </a:solidFill>
              </a:rPr>
              <a:t>?</a:t>
            </a:r>
          </a:p>
          <a:p>
            <a:endParaRPr lang="en-US" dirty="0">
              <a:solidFill>
                <a:srgbClr val="000000"/>
              </a:solidFill>
            </a:endParaRPr>
          </a:p>
        </p:txBody>
      </p:sp>
    </p:spTree>
    <p:extLst>
      <p:ext uri="{BB962C8B-B14F-4D97-AF65-F5344CB8AC3E}">
        <p14:creationId xmlns:p14="http://schemas.microsoft.com/office/powerpoint/2010/main" val="3944235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7E075-09FA-4D7A-98DF-F960832BB9BF}"/>
              </a:ext>
            </a:extLst>
          </p:cNvPr>
          <p:cNvSpPr>
            <a:spLocks noGrp="1"/>
          </p:cNvSpPr>
          <p:nvPr>
            <p:ph type="title"/>
          </p:nvPr>
        </p:nvSpPr>
        <p:spPr/>
        <p:txBody>
          <a:bodyPr/>
          <a:lstStyle/>
          <a:p>
            <a:r>
              <a:rPr lang="en-US">
                <a:solidFill>
                  <a:srgbClr val="0D6CB9"/>
                </a:solidFill>
              </a:rPr>
              <a:t>Types of Bridges</a:t>
            </a:r>
            <a:r>
              <a:rPr lang="en-US"/>
              <a:t> </a:t>
            </a:r>
            <a:r>
              <a:rPr lang="en-US">
                <a:solidFill>
                  <a:schemeClr val="accent2"/>
                </a:solidFill>
              </a:rPr>
              <a:t>(</a:t>
            </a:r>
            <a:r>
              <a:rPr lang="en-US" err="1">
                <a:solidFill>
                  <a:schemeClr val="accent2"/>
                </a:solidFill>
              </a:rPr>
              <a:t>Tipos</a:t>
            </a:r>
            <a:r>
              <a:rPr lang="en-US">
                <a:solidFill>
                  <a:schemeClr val="accent2"/>
                </a:solidFill>
              </a:rPr>
              <a:t> de Puentes)</a:t>
            </a:r>
            <a:endParaRPr lang="en-US"/>
          </a:p>
        </p:txBody>
      </p:sp>
      <p:pic>
        <p:nvPicPr>
          <p:cNvPr id="4" name="Picture 3">
            <a:extLst>
              <a:ext uri="{FF2B5EF4-FFF2-40B4-BE49-F238E27FC236}">
                <a16:creationId xmlns:a16="http://schemas.microsoft.com/office/drawing/2014/main" id="{00A90E3F-95F5-1A9E-6993-5EB05BD8A21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3350" y="2144762"/>
            <a:ext cx="2727345" cy="1814672"/>
          </a:xfrm>
          <a:prstGeom prst="rect">
            <a:avLst/>
          </a:prstGeom>
        </p:spPr>
      </p:pic>
      <p:pic>
        <p:nvPicPr>
          <p:cNvPr id="8" name="Picture 7">
            <a:extLst>
              <a:ext uri="{FF2B5EF4-FFF2-40B4-BE49-F238E27FC236}">
                <a16:creationId xmlns:a16="http://schemas.microsoft.com/office/drawing/2014/main" id="{A9CBDDC2-FCE7-4389-0DF8-968276E5757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94214" y="4664902"/>
            <a:ext cx="2604789" cy="1755859"/>
          </a:xfrm>
          <a:prstGeom prst="rect">
            <a:avLst/>
          </a:prstGeom>
        </p:spPr>
      </p:pic>
      <p:pic>
        <p:nvPicPr>
          <p:cNvPr id="10" name="Picture 9">
            <a:extLst>
              <a:ext uri="{FF2B5EF4-FFF2-40B4-BE49-F238E27FC236}">
                <a16:creationId xmlns:a16="http://schemas.microsoft.com/office/drawing/2014/main" id="{7B6D391F-F465-8BAF-637C-7D81A9FF5B2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310655" y="2144762"/>
            <a:ext cx="2809888" cy="1814672"/>
          </a:xfrm>
          <a:prstGeom prst="rect">
            <a:avLst/>
          </a:prstGeom>
        </p:spPr>
      </p:pic>
      <p:sp>
        <p:nvSpPr>
          <p:cNvPr id="11" name="TextBox 10">
            <a:extLst>
              <a:ext uri="{FF2B5EF4-FFF2-40B4-BE49-F238E27FC236}">
                <a16:creationId xmlns:a16="http://schemas.microsoft.com/office/drawing/2014/main" id="{5AB9ACCD-99A1-216C-C3ED-3F54C31D3D23}"/>
              </a:ext>
            </a:extLst>
          </p:cNvPr>
          <p:cNvSpPr txBox="1"/>
          <p:nvPr/>
        </p:nvSpPr>
        <p:spPr>
          <a:xfrm>
            <a:off x="6235241" y="3940830"/>
            <a:ext cx="2597674" cy="369332"/>
          </a:xfrm>
          <a:prstGeom prst="rect">
            <a:avLst/>
          </a:prstGeom>
          <a:noFill/>
        </p:spPr>
        <p:txBody>
          <a:bodyPr wrap="square" rtlCol="0">
            <a:spAutoFit/>
          </a:bodyPr>
          <a:lstStyle/>
          <a:p>
            <a:r>
              <a:rPr lang="en-US" sz="900">
                <a:hlinkClick r:id="rId8" tooltip="http://www.flickr.com/photos/21953562@N07/7806036792/"/>
              </a:rPr>
              <a:t>This Photo</a:t>
            </a:r>
            <a:r>
              <a:rPr lang="en-US" sz="900"/>
              <a:t> by Unknown Author is licensed under </a:t>
            </a:r>
            <a:r>
              <a:rPr lang="en-US" sz="900">
                <a:hlinkClick r:id="rId9" tooltip="https://creativecommons.org/licenses/by-nc/3.0/"/>
              </a:rPr>
              <a:t>CC BY-NC</a:t>
            </a:r>
            <a:endParaRPr lang="en-US" sz="900"/>
          </a:p>
        </p:txBody>
      </p:sp>
      <p:pic>
        <p:nvPicPr>
          <p:cNvPr id="13" name="Picture 12">
            <a:extLst>
              <a:ext uri="{FF2B5EF4-FFF2-40B4-BE49-F238E27FC236}">
                <a16:creationId xmlns:a16="http://schemas.microsoft.com/office/drawing/2014/main" id="{F4563466-D8A1-74FF-DA65-C430B9912B09}"/>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33349" y="4664903"/>
            <a:ext cx="2733761" cy="1755859"/>
          </a:xfrm>
          <a:prstGeom prst="rect">
            <a:avLst/>
          </a:prstGeom>
        </p:spPr>
      </p:pic>
      <p:sp>
        <p:nvSpPr>
          <p:cNvPr id="14" name="TextBox 13">
            <a:extLst>
              <a:ext uri="{FF2B5EF4-FFF2-40B4-BE49-F238E27FC236}">
                <a16:creationId xmlns:a16="http://schemas.microsoft.com/office/drawing/2014/main" id="{71F86B5B-6522-1E35-DB1A-03FB7EBE1808}"/>
              </a:ext>
            </a:extLst>
          </p:cNvPr>
          <p:cNvSpPr txBox="1"/>
          <p:nvPr/>
        </p:nvSpPr>
        <p:spPr>
          <a:xfrm>
            <a:off x="236905" y="6410932"/>
            <a:ext cx="2771724" cy="369332"/>
          </a:xfrm>
          <a:prstGeom prst="rect">
            <a:avLst/>
          </a:prstGeom>
          <a:noFill/>
        </p:spPr>
        <p:txBody>
          <a:bodyPr wrap="square" rtlCol="0">
            <a:spAutoFit/>
          </a:bodyPr>
          <a:lstStyle/>
          <a:p>
            <a:r>
              <a:rPr lang="en-US" sz="900">
                <a:hlinkClick r:id="rId11" tooltip="http://worldbuilding.stackexchange.com/questions/57819/suspension-vs-cantilever-which-bridge-will-stand-strong"/>
              </a:rPr>
              <a:t>This Photo</a:t>
            </a:r>
            <a:r>
              <a:rPr lang="en-US" sz="900"/>
              <a:t> by Unknown Author is licensed under </a:t>
            </a:r>
            <a:r>
              <a:rPr lang="en-US" sz="900">
                <a:hlinkClick r:id="rId12" tooltip="https://creativecommons.org/licenses/by-sa/3.0/"/>
              </a:rPr>
              <a:t>CC BY-SA</a:t>
            </a:r>
            <a:endParaRPr lang="en-US" sz="900"/>
          </a:p>
        </p:txBody>
      </p:sp>
      <p:pic>
        <p:nvPicPr>
          <p:cNvPr id="16" name="Picture 15">
            <a:extLst>
              <a:ext uri="{FF2B5EF4-FFF2-40B4-BE49-F238E27FC236}">
                <a16:creationId xmlns:a16="http://schemas.microsoft.com/office/drawing/2014/main" id="{FF417767-9167-572F-1F3D-03774C8B1BBB}"/>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6334110" y="4655072"/>
            <a:ext cx="2786433" cy="1755860"/>
          </a:xfrm>
          <a:prstGeom prst="rect">
            <a:avLst/>
          </a:prstGeom>
        </p:spPr>
      </p:pic>
      <p:pic>
        <p:nvPicPr>
          <p:cNvPr id="18" name="Picture 17">
            <a:extLst>
              <a:ext uri="{FF2B5EF4-FFF2-40B4-BE49-F238E27FC236}">
                <a16:creationId xmlns:a16="http://schemas.microsoft.com/office/drawing/2014/main" id="{15E91B99-4DE7-F955-5BDD-2A987E889420}"/>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9300996" y="3348841"/>
            <a:ext cx="2733762" cy="1727560"/>
          </a:xfrm>
          <a:prstGeom prst="rect">
            <a:avLst/>
          </a:prstGeom>
        </p:spPr>
      </p:pic>
      <p:pic>
        <p:nvPicPr>
          <p:cNvPr id="20" name="Picture 19">
            <a:extLst>
              <a:ext uri="{FF2B5EF4-FFF2-40B4-BE49-F238E27FC236}">
                <a16:creationId xmlns:a16="http://schemas.microsoft.com/office/drawing/2014/main" id="{A8CCB486-2FEE-F6FB-9574-277054383E6D}"/>
              </a:ext>
            </a:extLst>
          </p:cNvPr>
          <p:cNvPicPr>
            <a:picLocks noChangeAspect="1"/>
          </p:cNvPicPr>
          <p:nvPr/>
        </p:nvPicPr>
        <p:blipFill>
          <a:blip r:embed="rId17">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blipFill>
        <p:spPr>
          <a:xfrm>
            <a:off x="3394214" y="2144762"/>
            <a:ext cx="2507508" cy="1796068"/>
          </a:xfrm>
          <a:prstGeom prst="rect">
            <a:avLst/>
          </a:prstGeom>
        </p:spPr>
      </p:pic>
      <p:sp>
        <p:nvSpPr>
          <p:cNvPr id="21" name="TextBox 20">
            <a:extLst>
              <a:ext uri="{FF2B5EF4-FFF2-40B4-BE49-F238E27FC236}">
                <a16:creationId xmlns:a16="http://schemas.microsoft.com/office/drawing/2014/main" id="{36BF3A42-B691-9417-4892-C55B366491E6}"/>
              </a:ext>
            </a:extLst>
          </p:cNvPr>
          <p:cNvSpPr txBox="1"/>
          <p:nvPr/>
        </p:nvSpPr>
        <p:spPr>
          <a:xfrm>
            <a:off x="1229070" y="1747138"/>
            <a:ext cx="1462901" cy="369332"/>
          </a:xfrm>
          <a:prstGeom prst="rect">
            <a:avLst/>
          </a:prstGeom>
          <a:noFill/>
        </p:spPr>
        <p:txBody>
          <a:bodyPr wrap="none" rtlCol="0">
            <a:spAutoFit/>
          </a:bodyPr>
          <a:lstStyle/>
          <a:p>
            <a:r>
              <a:rPr lang="en-US">
                <a:solidFill>
                  <a:srgbClr val="000000"/>
                </a:solidFill>
              </a:rPr>
              <a:t>Beam </a:t>
            </a:r>
            <a:r>
              <a:rPr lang="en-US">
                <a:solidFill>
                  <a:srgbClr val="F16038"/>
                </a:solidFill>
              </a:rPr>
              <a:t>(Viga)</a:t>
            </a:r>
          </a:p>
        </p:txBody>
      </p:sp>
      <p:sp>
        <p:nvSpPr>
          <p:cNvPr id="22" name="TextBox 21">
            <a:extLst>
              <a:ext uri="{FF2B5EF4-FFF2-40B4-BE49-F238E27FC236}">
                <a16:creationId xmlns:a16="http://schemas.microsoft.com/office/drawing/2014/main" id="{5391FB39-4BB4-1B91-ACA8-06FD8AACBCAA}"/>
              </a:ext>
            </a:extLst>
          </p:cNvPr>
          <p:cNvSpPr txBox="1"/>
          <p:nvPr/>
        </p:nvSpPr>
        <p:spPr>
          <a:xfrm>
            <a:off x="3430877" y="1755505"/>
            <a:ext cx="2531462" cy="369332"/>
          </a:xfrm>
          <a:prstGeom prst="rect">
            <a:avLst/>
          </a:prstGeom>
          <a:noFill/>
        </p:spPr>
        <p:txBody>
          <a:bodyPr wrap="none" rtlCol="0">
            <a:spAutoFit/>
          </a:bodyPr>
          <a:lstStyle/>
          <a:p>
            <a:r>
              <a:rPr lang="en-US">
                <a:solidFill>
                  <a:srgbClr val="000000"/>
                </a:solidFill>
              </a:rPr>
              <a:t>Suspension </a:t>
            </a:r>
            <a:r>
              <a:rPr lang="en-US">
                <a:solidFill>
                  <a:srgbClr val="F16038"/>
                </a:solidFill>
              </a:rPr>
              <a:t>(</a:t>
            </a:r>
            <a:r>
              <a:rPr lang="en-US" err="1">
                <a:solidFill>
                  <a:srgbClr val="F16038"/>
                </a:solidFill>
              </a:rPr>
              <a:t>Colgante</a:t>
            </a:r>
            <a:r>
              <a:rPr lang="en-US">
                <a:solidFill>
                  <a:srgbClr val="F16038"/>
                </a:solidFill>
              </a:rPr>
              <a:t>)</a:t>
            </a:r>
          </a:p>
        </p:txBody>
      </p:sp>
      <p:sp>
        <p:nvSpPr>
          <p:cNvPr id="23" name="TextBox 22">
            <a:extLst>
              <a:ext uri="{FF2B5EF4-FFF2-40B4-BE49-F238E27FC236}">
                <a16:creationId xmlns:a16="http://schemas.microsoft.com/office/drawing/2014/main" id="{5F012ACF-15C4-BCA2-ABE8-21DA5EDD6E0D}"/>
              </a:ext>
            </a:extLst>
          </p:cNvPr>
          <p:cNvSpPr txBox="1"/>
          <p:nvPr/>
        </p:nvSpPr>
        <p:spPr>
          <a:xfrm>
            <a:off x="6701245" y="1746869"/>
            <a:ext cx="1920141" cy="369332"/>
          </a:xfrm>
          <a:prstGeom prst="rect">
            <a:avLst/>
          </a:prstGeom>
          <a:noFill/>
        </p:spPr>
        <p:txBody>
          <a:bodyPr wrap="none" rtlCol="0">
            <a:spAutoFit/>
          </a:bodyPr>
          <a:lstStyle/>
          <a:p>
            <a:r>
              <a:rPr lang="en-US">
                <a:solidFill>
                  <a:srgbClr val="000000"/>
                </a:solidFill>
              </a:rPr>
              <a:t>Truss </a:t>
            </a:r>
            <a:r>
              <a:rPr lang="en-US">
                <a:solidFill>
                  <a:srgbClr val="F16038"/>
                </a:solidFill>
              </a:rPr>
              <a:t>(</a:t>
            </a:r>
            <a:r>
              <a:rPr lang="en-US" err="1">
                <a:solidFill>
                  <a:srgbClr val="F16038"/>
                </a:solidFill>
              </a:rPr>
              <a:t>Braguero</a:t>
            </a:r>
            <a:r>
              <a:rPr lang="en-US">
                <a:solidFill>
                  <a:srgbClr val="F16038"/>
                </a:solidFill>
              </a:rPr>
              <a:t>)</a:t>
            </a:r>
          </a:p>
        </p:txBody>
      </p:sp>
      <p:sp>
        <p:nvSpPr>
          <p:cNvPr id="24" name="TextBox 23">
            <a:extLst>
              <a:ext uri="{FF2B5EF4-FFF2-40B4-BE49-F238E27FC236}">
                <a16:creationId xmlns:a16="http://schemas.microsoft.com/office/drawing/2014/main" id="{22DA1EF2-9994-3E4A-2B87-C0B551A09B90}"/>
              </a:ext>
            </a:extLst>
          </p:cNvPr>
          <p:cNvSpPr txBox="1"/>
          <p:nvPr/>
        </p:nvSpPr>
        <p:spPr>
          <a:xfrm>
            <a:off x="292310" y="4212621"/>
            <a:ext cx="2835135" cy="369332"/>
          </a:xfrm>
          <a:prstGeom prst="rect">
            <a:avLst/>
          </a:prstGeom>
          <a:noFill/>
        </p:spPr>
        <p:txBody>
          <a:bodyPr wrap="none" rtlCol="0">
            <a:spAutoFit/>
          </a:bodyPr>
          <a:lstStyle/>
          <a:p>
            <a:r>
              <a:rPr lang="en-US" dirty="0">
                <a:solidFill>
                  <a:srgbClr val="000000"/>
                </a:solidFill>
              </a:rPr>
              <a:t>Cantilever </a:t>
            </a:r>
            <a:r>
              <a:rPr lang="en-US" dirty="0">
                <a:solidFill>
                  <a:srgbClr val="F16038"/>
                </a:solidFill>
              </a:rPr>
              <a:t>(Viga </a:t>
            </a:r>
            <a:r>
              <a:rPr lang="en-US" dirty="0" err="1">
                <a:solidFill>
                  <a:srgbClr val="F16038"/>
                </a:solidFill>
              </a:rPr>
              <a:t>Voladiza</a:t>
            </a:r>
            <a:r>
              <a:rPr lang="en-US" dirty="0">
                <a:solidFill>
                  <a:srgbClr val="F16038"/>
                </a:solidFill>
              </a:rPr>
              <a:t>)</a:t>
            </a:r>
          </a:p>
        </p:txBody>
      </p:sp>
      <p:sp>
        <p:nvSpPr>
          <p:cNvPr id="25" name="TextBox 24">
            <a:extLst>
              <a:ext uri="{FF2B5EF4-FFF2-40B4-BE49-F238E27FC236}">
                <a16:creationId xmlns:a16="http://schemas.microsoft.com/office/drawing/2014/main" id="{94EAEC1D-F2F4-F5AB-477D-6E2A7C78A8B9}"/>
              </a:ext>
            </a:extLst>
          </p:cNvPr>
          <p:cNvSpPr txBox="1"/>
          <p:nvPr/>
        </p:nvSpPr>
        <p:spPr>
          <a:xfrm>
            <a:off x="3431099" y="4212621"/>
            <a:ext cx="2497350" cy="369332"/>
          </a:xfrm>
          <a:prstGeom prst="rect">
            <a:avLst/>
          </a:prstGeom>
          <a:noFill/>
        </p:spPr>
        <p:txBody>
          <a:bodyPr wrap="none" rtlCol="0">
            <a:spAutoFit/>
          </a:bodyPr>
          <a:lstStyle/>
          <a:p>
            <a:r>
              <a:rPr lang="en-US">
                <a:solidFill>
                  <a:srgbClr val="000000"/>
                </a:solidFill>
              </a:rPr>
              <a:t>Tied Arch </a:t>
            </a:r>
            <a:r>
              <a:rPr lang="en-US">
                <a:solidFill>
                  <a:srgbClr val="F16038"/>
                </a:solidFill>
              </a:rPr>
              <a:t>(Arco </a:t>
            </a:r>
            <a:r>
              <a:rPr lang="en-US" err="1">
                <a:solidFill>
                  <a:srgbClr val="F16038"/>
                </a:solidFill>
              </a:rPr>
              <a:t>Atado</a:t>
            </a:r>
            <a:r>
              <a:rPr lang="en-US">
                <a:solidFill>
                  <a:srgbClr val="F16038"/>
                </a:solidFill>
              </a:rPr>
              <a:t>)</a:t>
            </a:r>
          </a:p>
        </p:txBody>
      </p:sp>
      <p:sp>
        <p:nvSpPr>
          <p:cNvPr id="26" name="TextBox 25">
            <a:extLst>
              <a:ext uri="{FF2B5EF4-FFF2-40B4-BE49-F238E27FC236}">
                <a16:creationId xmlns:a16="http://schemas.microsoft.com/office/drawing/2014/main" id="{A985F0C2-E1D9-9632-CA64-A77095314B89}"/>
              </a:ext>
            </a:extLst>
          </p:cNvPr>
          <p:cNvSpPr txBox="1"/>
          <p:nvPr/>
        </p:nvSpPr>
        <p:spPr>
          <a:xfrm>
            <a:off x="7025819" y="4212621"/>
            <a:ext cx="1403013" cy="369332"/>
          </a:xfrm>
          <a:prstGeom prst="rect">
            <a:avLst/>
          </a:prstGeom>
          <a:noFill/>
        </p:spPr>
        <p:txBody>
          <a:bodyPr wrap="none" rtlCol="0">
            <a:spAutoFit/>
          </a:bodyPr>
          <a:lstStyle/>
          <a:p>
            <a:r>
              <a:rPr lang="en-US">
                <a:solidFill>
                  <a:srgbClr val="000000"/>
                </a:solidFill>
              </a:rPr>
              <a:t> Arch </a:t>
            </a:r>
            <a:r>
              <a:rPr lang="en-US">
                <a:solidFill>
                  <a:srgbClr val="F16038"/>
                </a:solidFill>
              </a:rPr>
              <a:t>(Arco)</a:t>
            </a:r>
          </a:p>
        </p:txBody>
      </p:sp>
      <p:sp>
        <p:nvSpPr>
          <p:cNvPr id="27" name="TextBox 26">
            <a:extLst>
              <a:ext uri="{FF2B5EF4-FFF2-40B4-BE49-F238E27FC236}">
                <a16:creationId xmlns:a16="http://schemas.microsoft.com/office/drawing/2014/main" id="{DC08823C-DCB0-E6BE-C614-463262C970D4}"/>
              </a:ext>
            </a:extLst>
          </p:cNvPr>
          <p:cNvSpPr txBox="1"/>
          <p:nvPr/>
        </p:nvSpPr>
        <p:spPr>
          <a:xfrm>
            <a:off x="9229021" y="2867432"/>
            <a:ext cx="2877711" cy="369332"/>
          </a:xfrm>
          <a:prstGeom prst="rect">
            <a:avLst/>
          </a:prstGeom>
          <a:noFill/>
        </p:spPr>
        <p:txBody>
          <a:bodyPr wrap="none" rtlCol="0">
            <a:spAutoFit/>
          </a:bodyPr>
          <a:lstStyle/>
          <a:p>
            <a:r>
              <a:rPr lang="en-US">
                <a:solidFill>
                  <a:srgbClr val="000000"/>
                </a:solidFill>
              </a:rPr>
              <a:t> Cable-stayed </a:t>
            </a:r>
            <a:r>
              <a:rPr lang="en-US">
                <a:solidFill>
                  <a:srgbClr val="F16038"/>
                </a:solidFill>
              </a:rPr>
              <a:t>(</a:t>
            </a:r>
            <a:r>
              <a:rPr lang="en-US" err="1">
                <a:solidFill>
                  <a:srgbClr val="F16038"/>
                </a:solidFill>
              </a:rPr>
              <a:t>Atirantado</a:t>
            </a:r>
            <a:r>
              <a:rPr lang="en-US">
                <a:solidFill>
                  <a:srgbClr val="F16038"/>
                </a:solidFill>
              </a:rPr>
              <a:t>)</a:t>
            </a:r>
          </a:p>
        </p:txBody>
      </p:sp>
    </p:spTree>
    <p:extLst>
      <p:ext uri="{BB962C8B-B14F-4D97-AF65-F5344CB8AC3E}">
        <p14:creationId xmlns:p14="http://schemas.microsoft.com/office/powerpoint/2010/main" val="421372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9B42C-8F8F-264F-B08B-25C4DA8B63E2}"/>
              </a:ext>
            </a:extLst>
          </p:cNvPr>
          <p:cNvPicPr/>
          <p:nvPr/>
        </p:nvPicPr>
        <p:blipFill rotWithShape="1">
          <a:blip r:embed="rId3">
            <a:extLst>
              <a:ext uri="{28A0092B-C50C-407E-A947-70E740481C1C}">
                <a14:useLocalDpi xmlns:a14="http://schemas.microsoft.com/office/drawing/2010/main" val="0"/>
              </a:ext>
            </a:extLst>
          </a:blip>
          <a:srcRect t="4450" b="1986"/>
          <a:stretch/>
        </p:blipFill>
        <p:spPr bwMode="auto">
          <a:xfrm>
            <a:off x="5571241" y="1934578"/>
            <a:ext cx="4981628" cy="4347801"/>
          </a:xfrm>
          <a:prstGeom prst="rect">
            <a:avLst/>
          </a:prstGeom>
          <a:noFill/>
          <a:ln>
            <a:noFill/>
          </a:ln>
        </p:spPr>
      </p:pic>
      <p:sp>
        <p:nvSpPr>
          <p:cNvPr id="6" name="TextBox 5">
            <a:extLst>
              <a:ext uri="{FF2B5EF4-FFF2-40B4-BE49-F238E27FC236}">
                <a16:creationId xmlns:a16="http://schemas.microsoft.com/office/drawing/2014/main" id="{54C52826-16A2-3446-B7E9-58097C418E5B}"/>
              </a:ext>
            </a:extLst>
          </p:cNvPr>
          <p:cNvSpPr txBox="1"/>
          <p:nvPr/>
        </p:nvSpPr>
        <p:spPr>
          <a:xfrm>
            <a:off x="762693" y="2644169"/>
            <a:ext cx="4808547" cy="1077218"/>
          </a:xfrm>
          <a:prstGeom prst="rect">
            <a:avLst/>
          </a:prstGeom>
          <a:noFill/>
        </p:spPr>
        <p:txBody>
          <a:bodyPr wrap="square" rtlCol="0">
            <a:spAutoFit/>
          </a:bodyPr>
          <a:lstStyle/>
          <a:p>
            <a:r>
              <a:rPr lang="en-US" sz="3200">
                <a:solidFill>
                  <a:srgbClr val="000000"/>
                </a:solidFill>
                <a:latin typeface="Arial" panose="020B0604020202020204" pitchFamily="34" charset="0"/>
                <a:cs typeface="Arial" panose="020B0604020202020204" pitchFamily="34" charset="0"/>
              </a:rPr>
              <a:t>What is </a:t>
            </a:r>
            <a:r>
              <a:rPr lang="en-US" sz="3200" b="1">
                <a:solidFill>
                  <a:schemeClr val="accent1"/>
                </a:solidFill>
                <a:latin typeface="Arial" panose="020B0604020202020204" pitchFamily="34" charset="0"/>
                <a:cs typeface="Arial" panose="020B0604020202020204" pitchFamily="34" charset="0"/>
              </a:rPr>
              <a:t>engineering?</a:t>
            </a:r>
          </a:p>
          <a:p>
            <a:r>
              <a:rPr lang="es-ES" sz="3200" b="1">
                <a:solidFill>
                  <a:schemeClr val="accent2"/>
                </a:solidFill>
                <a:latin typeface="Arial" panose="020B0604020202020204" pitchFamily="34" charset="0"/>
                <a:cs typeface="Arial" panose="020B0604020202020204" pitchFamily="34" charset="0"/>
              </a:rPr>
              <a:t>(¿Qué es la ingeniería</a:t>
            </a:r>
            <a:r>
              <a:rPr lang="es-ES" sz="3200">
                <a:solidFill>
                  <a:schemeClr val="accent2"/>
                </a:solidFill>
                <a:latin typeface="Arial" panose="020B0604020202020204" pitchFamily="34" charset="0"/>
                <a:cs typeface="Arial" panose="020B0604020202020204" pitchFamily="34" charset="0"/>
              </a:rPr>
              <a:t>?)</a:t>
            </a:r>
            <a:endParaRPr lang="en-US" sz="3200" b="1">
              <a:solidFill>
                <a:schemeClr val="accent2"/>
              </a:solidFill>
              <a:latin typeface="Arial" panose="020B0604020202020204" pitchFamily="34" charset="0"/>
              <a:cs typeface="Arial" panose="020B0604020202020204" pitchFamily="34" charset="0"/>
            </a:endParaRPr>
          </a:p>
        </p:txBody>
      </p:sp>
      <p:sp>
        <p:nvSpPr>
          <p:cNvPr id="20" name="Title 19">
            <a:extLst>
              <a:ext uri="{FF2B5EF4-FFF2-40B4-BE49-F238E27FC236}">
                <a16:creationId xmlns:a16="http://schemas.microsoft.com/office/drawing/2014/main" id="{543A2592-C72D-A246-801A-4978DBBEBBE7}"/>
              </a:ext>
            </a:extLst>
          </p:cNvPr>
          <p:cNvSpPr>
            <a:spLocks noGrp="1"/>
          </p:cNvSpPr>
          <p:nvPr>
            <p:ph type="title"/>
          </p:nvPr>
        </p:nvSpPr>
        <p:spPr/>
        <p:txBody>
          <a:bodyPr/>
          <a:lstStyle/>
          <a:p>
            <a:r>
              <a:rPr lang="en-US" dirty="0"/>
              <a:t>Engineering Design </a:t>
            </a:r>
            <a:r>
              <a:rPr lang="en-US" dirty="0">
                <a:solidFill>
                  <a:schemeClr val="accent2"/>
                </a:solidFill>
              </a:rPr>
              <a:t>(</a:t>
            </a:r>
            <a:r>
              <a:rPr lang="en-US" dirty="0" err="1">
                <a:solidFill>
                  <a:schemeClr val="accent2"/>
                </a:solidFill>
              </a:rPr>
              <a:t>Diseño</a:t>
            </a:r>
            <a:r>
              <a:rPr lang="en-US" dirty="0">
                <a:solidFill>
                  <a:schemeClr val="accent2"/>
                </a:solidFill>
              </a:rPr>
              <a:t> de </a:t>
            </a:r>
            <a:r>
              <a:rPr lang="en-US" dirty="0" err="1">
                <a:solidFill>
                  <a:schemeClr val="accent2"/>
                </a:solidFill>
              </a:rPr>
              <a:t>Ingeniería</a:t>
            </a:r>
            <a:r>
              <a:rPr lang="en-US" dirty="0">
                <a:solidFill>
                  <a:schemeClr val="accent2"/>
                </a:solidFill>
              </a:rPr>
              <a:t>)</a:t>
            </a:r>
          </a:p>
        </p:txBody>
      </p:sp>
    </p:spTree>
    <p:extLst>
      <p:ext uri="{BB962C8B-B14F-4D97-AF65-F5344CB8AC3E}">
        <p14:creationId xmlns:p14="http://schemas.microsoft.com/office/powerpoint/2010/main" val="173616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9B42C-8F8F-264F-B08B-25C4DA8B63E2}"/>
              </a:ext>
            </a:extLst>
          </p:cNvPr>
          <p:cNvPicPr/>
          <p:nvPr/>
        </p:nvPicPr>
        <p:blipFill rotWithShape="1">
          <a:blip r:embed="rId3">
            <a:extLst>
              <a:ext uri="{28A0092B-C50C-407E-A947-70E740481C1C}">
                <a14:useLocalDpi xmlns:a14="http://schemas.microsoft.com/office/drawing/2010/main" val="0"/>
              </a:ext>
            </a:extLst>
          </a:blip>
          <a:srcRect t="4450" b="1986"/>
          <a:stretch/>
        </p:blipFill>
        <p:spPr bwMode="auto">
          <a:xfrm>
            <a:off x="5571241" y="1934578"/>
            <a:ext cx="4981628" cy="4347801"/>
          </a:xfrm>
          <a:prstGeom prst="rect">
            <a:avLst/>
          </a:prstGeom>
          <a:noFill/>
          <a:ln>
            <a:noFill/>
          </a:ln>
        </p:spPr>
      </p:pic>
      <p:sp>
        <p:nvSpPr>
          <p:cNvPr id="6" name="TextBox 5">
            <a:extLst>
              <a:ext uri="{FF2B5EF4-FFF2-40B4-BE49-F238E27FC236}">
                <a16:creationId xmlns:a16="http://schemas.microsoft.com/office/drawing/2014/main" id="{54C52826-16A2-3446-B7E9-58097C418E5B}"/>
              </a:ext>
            </a:extLst>
          </p:cNvPr>
          <p:cNvSpPr txBox="1"/>
          <p:nvPr/>
        </p:nvSpPr>
        <p:spPr>
          <a:xfrm>
            <a:off x="744032" y="2092541"/>
            <a:ext cx="4555064" cy="4031873"/>
          </a:xfrm>
          <a:prstGeom prst="rect">
            <a:avLst/>
          </a:prstGeom>
          <a:noFill/>
        </p:spPr>
        <p:txBody>
          <a:bodyPr wrap="square" rtlCol="0">
            <a:spAutoFit/>
          </a:bodyPr>
          <a:lstStyle/>
          <a:p>
            <a:r>
              <a:rPr lang="en-US" sz="3200">
                <a:solidFill>
                  <a:srgbClr val="000000"/>
                </a:solidFill>
                <a:latin typeface="Arial" panose="020B0604020202020204" pitchFamily="34" charset="0"/>
                <a:cs typeface="Arial" panose="020B0604020202020204" pitchFamily="34" charset="0"/>
              </a:rPr>
              <a:t>What is </a:t>
            </a:r>
            <a:r>
              <a:rPr lang="en-US" sz="3200" b="1">
                <a:solidFill>
                  <a:schemeClr val="accent1"/>
                </a:solidFill>
                <a:latin typeface="Arial" panose="020B0604020202020204" pitchFamily="34" charset="0"/>
                <a:cs typeface="Arial" panose="020B0604020202020204" pitchFamily="34" charset="0"/>
              </a:rPr>
              <a:t>engineering?</a:t>
            </a:r>
          </a:p>
          <a:p>
            <a:r>
              <a:rPr lang="es-ES" sz="3200">
                <a:solidFill>
                  <a:schemeClr val="accent2"/>
                </a:solidFill>
                <a:latin typeface="Arial" panose="020B0604020202020204" pitchFamily="34" charset="0"/>
                <a:cs typeface="Arial" panose="020B0604020202020204" pitchFamily="34" charset="0"/>
              </a:rPr>
              <a:t>(¿Qué es la </a:t>
            </a:r>
            <a:r>
              <a:rPr lang="es-ES" sz="3200" b="1">
                <a:solidFill>
                  <a:schemeClr val="accent2"/>
                </a:solidFill>
                <a:latin typeface="Arial" panose="020B0604020202020204" pitchFamily="34" charset="0"/>
                <a:cs typeface="Arial" panose="020B0604020202020204" pitchFamily="34" charset="0"/>
              </a:rPr>
              <a:t>ingeniería</a:t>
            </a:r>
            <a:r>
              <a:rPr lang="es-ES" sz="3200">
                <a:solidFill>
                  <a:schemeClr val="accent2"/>
                </a:solidFill>
                <a:latin typeface="Arial" panose="020B0604020202020204" pitchFamily="34" charset="0"/>
                <a:cs typeface="Arial" panose="020B0604020202020204" pitchFamily="34" charset="0"/>
              </a:rPr>
              <a:t>?)</a:t>
            </a:r>
            <a:endParaRPr lang="en-US" sz="3200" b="1">
              <a:solidFill>
                <a:schemeClr val="accent2"/>
              </a:solidFill>
              <a:latin typeface="Arial" panose="020B0604020202020204" pitchFamily="34" charset="0"/>
              <a:cs typeface="Arial" panose="020B0604020202020204" pitchFamily="34" charset="0"/>
            </a:endParaRPr>
          </a:p>
          <a:p>
            <a:endParaRPr lang="en-US" sz="3200">
              <a:latin typeface="Arial" panose="020B0604020202020204" pitchFamily="34" charset="0"/>
              <a:cs typeface="Arial" panose="020B0604020202020204" pitchFamily="34" charset="0"/>
            </a:endParaRPr>
          </a:p>
          <a:p>
            <a:r>
              <a:rPr lang="en-US" sz="3200">
                <a:solidFill>
                  <a:srgbClr val="000000"/>
                </a:solidFill>
              </a:rPr>
              <a:t>What are engineering </a:t>
            </a:r>
            <a:r>
              <a:rPr lang="en-US" sz="3200" b="1">
                <a:solidFill>
                  <a:schemeClr val="accent1"/>
                </a:solidFill>
              </a:rPr>
              <a:t>jobs?</a:t>
            </a:r>
          </a:p>
          <a:p>
            <a:r>
              <a:rPr lang="es-ES" sz="3200">
                <a:solidFill>
                  <a:schemeClr val="accent2"/>
                </a:solidFill>
              </a:rPr>
              <a:t>(¿Qué son los </a:t>
            </a:r>
            <a:r>
              <a:rPr lang="es-ES" sz="3200" b="1">
                <a:solidFill>
                  <a:schemeClr val="accent2"/>
                </a:solidFill>
              </a:rPr>
              <a:t>trabajos</a:t>
            </a:r>
            <a:r>
              <a:rPr lang="es-ES" sz="3200">
                <a:solidFill>
                  <a:schemeClr val="accent2"/>
                </a:solidFill>
              </a:rPr>
              <a:t> de ingeniería?)</a:t>
            </a:r>
            <a:endParaRPr lang="en-US" sz="3200">
              <a:solidFill>
                <a:schemeClr val="accent2"/>
              </a:solidFill>
            </a:endParaRPr>
          </a:p>
        </p:txBody>
      </p:sp>
      <p:sp>
        <p:nvSpPr>
          <p:cNvPr id="20" name="Title 19">
            <a:extLst>
              <a:ext uri="{FF2B5EF4-FFF2-40B4-BE49-F238E27FC236}">
                <a16:creationId xmlns:a16="http://schemas.microsoft.com/office/drawing/2014/main" id="{543A2592-C72D-A246-801A-4978DBBEBBE7}"/>
              </a:ext>
            </a:extLst>
          </p:cNvPr>
          <p:cNvSpPr>
            <a:spLocks noGrp="1"/>
          </p:cNvSpPr>
          <p:nvPr>
            <p:ph type="title"/>
          </p:nvPr>
        </p:nvSpPr>
        <p:spPr/>
        <p:txBody>
          <a:bodyPr/>
          <a:lstStyle/>
          <a:p>
            <a:r>
              <a:rPr lang="en-US" dirty="0"/>
              <a:t>Engineering Design </a:t>
            </a:r>
            <a:r>
              <a:rPr lang="en-US" dirty="0">
                <a:solidFill>
                  <a:schemeClr val="accent2"/>
                </a:solidFill>
              </a:rPr>
              <a:t>(</a:t>
            </a:r>
            <a:r>
              <a:rPr lang="en-US" dirty="0" err="1">
                <a:solidFill>
                  <a:schemeClr val="accent2"/>
                </a:solidFill>
              </a:rPr>
              <a:t>Diseño</a:t>
            </a:r>
            <a:r>
              <a:rPr lang="en-US" dirty="0">
                <a:solidFill>
                  <a:schemeClr val="accent2"/>
                </a:solidFill>
              </a:rPr>
              <a:t> de </a:t>
            </a:r>
            <a:r>
              <a:rPr lang="en-US" dirty="0" err="1">
                <a:solidFill>
                  <a:schemeClr val="accent2"/>
                </a:solidFill>
              </a:rPr>
              <a:t>Ingeniería</a:t>
            </a:r>
            <a:r>
              <a:rPr lang="en-US" dirty="0">
                <a:solidFill>
                  <a:schemeClr val="accent2"/>
                </a:solidFill>
              </a:rPr>
              <a:t>)</a:t>
            </a:r>
          </a:p>
        </p:txBody>
      </p:sp>
    </p:spTree>
    <p:extLst>
      <p:ext uri="{BB962C8B-B14F-4D97-AF65-F5344CB8AC3E}">
        <p14:creationId xmlns:p14="http://schemas.microsoft.com/office/powerpoint/2010/main" val="3829179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28E4A1-9FD5-D3CE-CA4F-04B42AA4FF8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4222" y="1745375"/>
            <a:ext cx="5591276" cy="4193458"/>
          </a:xfrm>
          <a:prstGeom prst="rect">
            <a:avLst/>
          </a:prstGeom>
        </p:spPr>
      </p:pic>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Jobs </a:t>
            </a:r>
            <a:r>
              <a:rPr lang="en-US" dirty="0">
                <a:solidFill>
                  <a:schemeClr val="accent2"/>
                </a:solidFill>
              </a:rPr>
              <a:t>(</a:t>
            </a:r>
            <a:r>
              <a:rPr lang="es-ES" dirty="0">
                <a:solidFill>
                  <a:schemeClr val="accent2"/>
                </a:solidFill>
              </a:rPr>
              <a:t>Trabajos de Ingeniería)</a:t>
            </a:r>
            <a:endParaRPr lang="en-US" dirty="0"/>
          </a:p>
        </p:txBody>
      </p:sp>
      <p:sp>
        <p:nvSpPr>
          <p:cNvPr id="9" name="TextBox 8">
            <a:extLst>
              <a:ext uri="{FF2B5EF4-FFF2-40B4-BE49-F238E27FC236}">
                <a16:creationId xmlns:a16="http://schemas.microsoft.com/office/drawing/2014/main" id="{1A617A56-3B09-6FE9-8F8E-70BA8CD106A2}"/>
              </a:ext>
            </a:extLst>
          </p:cNvPr>
          <p:cNvSpPr txBox="1"/>
          <p:nvPr/>
        </p:nvSpPr>
        <p:spPr>
          <a:xfrm>
            <a:off x="346949" y="5951095"/>
            <a:ext cx="7315200" cy="230832"/>
          </a:xfrm>
          <a:prstGeom prst="rect">
            <a:avLst/>
          </a:prstGeom>
          <a:noFill/>
        </p:spPr>
        <p:txBody>
          <a:bodyPr wrap="square" rtlCol="0">
            <a:spAutoFit/>
          </a:bodyPr>
          <a:lstStyle/>
          <a:p>
            <a:r>
              <a:rPr lang="en-US" sz="900">
                <a:hlinkClick r:id="rId4" tooltip="https://en.wikipedia.org/wiki/Civil_engineering"/>
              </a:rPr>
              <a:t>This Photo</a:t>
            </a:r>
            <a:r>
              <a:rPr lang="en-US" sz="900"/>
              <a:t> by Unknown Author is licensed under </a:t>
            </a:r>
            <a:r>
              <a:rPr lang="en-US" sz="900">
                <a:hlinkClick r:id="rId5" tooltip="https://creativecommons.org/licenses/by-sa/3.0/"/>
              </a:rPr>
              <a:t>CC BY-SA</a:t>
            </a:r>
            <a:endParaRPr lang="en-US" sz="900"/>
          </a:p>
        </p:txBody>
      </p:sp>
      <p:pic>
        <p:nvPicPr>
          <p:cNvPr id="11" name="Picture 10">
            <a:extLst>
              <a:ext uri="{FF2B5EF4-FFF2-40B4-BE49-F238E27FC236}">
                <a16:creationId xmlns:a16="http://schemas.microsoft.com/office/drawing/2014/main" id="{8D161D6A-3241-A413-0187-D40EEDD7A37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176504" y="1742939"/>
            <a:ext cx="5597774" cy="4198330"/>
          </a:xfrm>
          <a:prstGeom prst="rect">
            <a:avLst/>
          </a:prstGeom>
        </p:spPr>
      </p:pic>
      <p:sp>
        <p:nvSpPr>
          <p:cNvPr id="12" name="TextBox 11">
            <a:extLst>
              <a:ext uri="{FF2B5EF4-FFF2-40B4-BE49-F238E27FC236}">
                <a16:creationId xmlns:a16="http://schemas.microsoft.com/office/drawing/2014/main" id="{E27E18CF-A730-7324-ABC9-14F8BEED992F}"/>
              </a:ext>
            </a:extLst>
          </p:cNvPr>
          <p:cNvSpPr txBox="1"/>
          <p:nvPr/>
        </p:nvSpPr>
        <p:spPr>
          <a:xfrm>
            <a:off x="6176504" y="5930589"/>
            <a:ext cx="7620000" cy="230832"/>
          </a:xfrm>
          <a:prstGeom prst="rect">
            <a:avLst/>
          </a:prstGeom>
          <a:noFill/>
        </p:spPr>
        <p:txBody>
          <a:bodyPr wrap="square" rtlCol="0">
            <a:spAutoFit/>
          </a:bodyPr>
          <a:lstStyle/>
          <a:p>
            <a:r>
              <a:rPr lang="en-US" sz="900">
                <a:hlinkClick r:id="rId7" tooltip="https://fisicaparatusconstrucciones.blogspot.com/"/>
              </a:rPr>
              <a:t>This Photo</a:t>
            </a:r>
            <a:r>
              <a:rPr lang="en-US" sz="900"/>
              <a:t> by Unknown Author is licensed under </a:t>
            </a:r>
            <a:r>
              <a:rPr lang="en-US" sz="900">
                <a:hlinkClick r:id="rId8" tooltip="https://creativecommons.org/licenses/by/3.0/"/>
              </a:rPr>
              <a:t>CC BY</a:t>
            </a:r>
            <a:endParaRPr lang="en-US" sz="900"/>
          </a:p>
        </p:txBody>
      </p:sp>
    </p:spTree>
    <p:extLst>
      <p:ext uri="{BB962C8B-B14F-4D97-AF65-F5344CB8AC3E}">
        <p14:creationId xmlns:p14="http://schemas.microsoft.com/office/powerpoint/2010/main" val="956904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Jobs </a:t>
            </a:r>
            <a:r>
              <a:rPr lang="en-US" dirty="0">
                <a:solidFill>
                  <a:schemeClr val="accent2"/>
                </a:solidFill>
              </a:rPr>
              <a:t>(</a:t>
            </a:r>
            <a:r>
              <a:rPr lang="es-ES" dirty="0">
                <a:solidFill>
                  <a:schemeClr val="accent2"/>
                </a:solidFill>
              </a:rPr>
              <a:t>Trabajos de Ingeniería)</a:t>
            </a:r>
            <a:endParaRPr lang="en-US" dirty="0"/>
          </a:p>
        </p:txBody>
      </p:sp>
      <p:pic>
        <p:nvPicPr>
          <p:cNvPr id="4" name="Picture 3">
            <a:extLst>
              <a:ext uri="{FF2B5EF4-FFF2-40B4-BE49-F238E27FC236}">
                <a16:creationId xmlns:a16="http://schemas.microsoft.com/office/drawing/2014/main" id="{72B29C9B-B0BD-A6FC-E78E-D3DEA53786F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9425" y="1710944"/>
            <a:ext cx="6096000" cy="4067175"/>
          </a:xfrm>
          <a:prstGeom prst="rect">
            <a:avLst/>
          </a:prstGeom>
        </p:spPr>
      </p:pic>
      <p:pic>
        <p:nvPicPr>
          <p:cNvPr id="7" name="Picture 6">
            <a:extLst>
              <a:ext uri="{FF2B5EF4-FFF2-40B4-BE49-F238E27FC236}">
                <a16:creationId xmlns:a16="http://schemas.microsoft.com/office/drawing/2014/main" id="{0DD56AFD-6793-25AB-ACDC-823A76E23F0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529317" y="1710944"/>
            <a:ext cx="4944779" cy="4292068"/>
          </a:xfrm>
          <a:prstGeom prst="rect">
            <a:avLst/>
          </a:prstGeom>
        </p:spPr>
      </p:pic>
      <p:sp>
        <p:nvSpPr>
          <p:cNvPr id="9" name="TextBox 8">
            <a:extLst>
              <a:ext uri="{FF2B5EF4-FFF2-40B4-BE49-F238E27FC236}">
                <a16:creationId xmlns:a16="http://schemas.microsoft.com/office/drawing/2014/main" id="{01179A4D-FF17-1261-D561-4A3E0CBBE94E}"/>
              </a:ext>
            </a:extLst>
          </p:cNvPr>
          <p:cNvSpPr txBox="1"/>
          <p:nvPr/>
        </p:nvSpPr>
        <p:spPr>
          <a:xfrm>
            <a:off x="289425" y="5772180"/>
            <a:ext cx="6350000" cy="230832"/>
          </a:xfrm>
          <a:prstGeom prst="rect">
            <a:avLst/>
          </a:prstGeom>
          <a:noFill/>
        </p:spPr>
        <p:txBody>
          <a:bodyPr wrap="square" rtlCol="0">
            <a:spAutoFit/>
          </a:bodyPr>
          <a:lstStyle/>
          <a:p>
            <a:r>
              <a:rPr lang="en-US" sz="900">
                <a:hlinkClick r:id="rId6" tooltip="https://www.flickr.com/photos/7763892@N07/5255568724"/>
              </a:rPr>
              <a:t>This Photo</a:t>
            </a:r>
            <a:r>
              <a:rPr lang="en-US" sz="900"/>
              <a:t> by Unknown Author is licensed under </a:t>
            </a:r>
            <a:r>
              <a:rPr lang="en-US" sz="900">
                <a:hlinkClick r:id="rId7" tooltip="https://creativecommons.org/licenses/by-nc-nd/3.0/"/>
              </a:rPr>
              <a:t>CC BY-NC-ND</a:t>
            </a:r>
            <a:endParaRPr lang="en-US" sz="900"/>
          </a:p>
        </p:txBody>
      </p:sp>
    </p:spTree>
    <p:extLst>
      <p:ext uri="{BB962C8B-B14F-4D97-AF65-F5344CB8AC3E}">
        <p14:creationId xmlns:p14="http://schemas.microsoft.com/office/powerpoint/2010/main" val="117260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C904D6B-D804-F8F1-4B4B-FF99EB1054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7031" y="1619812"/>
            <a:ext cx="6432669" cy="3618376"/>
          </a:xfrm>
          <a:prstGeom prst="rect">
            <a:avLst/>
          </a:prstGeom>
        </p:spPr>
      </p:pic>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Jobs </a:t>
            </a:r>
            <a:r>
              <a:rPr lang="en-US" dirty="0">
                <a:solidFill>
                  <a:schemeClr val="accent2"/>
                </a:solidFill>
              </a:rPr>
              <a:t>(</a:t>
            </a:r>
            <a:r>
              <a:rPr lang="es-ES" dirty="0">
                <a:solidFill>
                  <a:schemeClr val="accent2"/>
                </a:solidFill>
              </a:rPr>
              <a:t>Trabajos de Ingeniería)</a:t>
            </a:r>
            <a:endParaRPr lang="en-US" dirty="0"/>
          </a:p>
        </p:txBody>
      </p:sp>
      <p:pic>
        <p:nvPicPr>
          <p:cNvPr id="10" name="Picture 9">
            <a:extLst>
              <a:ext uri="{FF2B5EF4-FFF2-40B4-BE49-F238E27FC236}">
                <a16:creationId xmlns:a16="http://schemas.microsoft.com/office/drawing/2014/main" id="{A9DAB213-F1D0-335F-B805-0920B583504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689692" y="2223631"/>
            <a:ext cx="4700158" cy="3133438"/>
          </a:xfrm>
          <a:prstGeom prst="rect">
            <a:avLst/>
          </a:prstGeom>
        </p:spPr>
      </p:pic>
      <p:sp>
        <p:nvSpPr>
          <p:cNvPr id="11" name="TextBox 10">
            <a:extLst>
              <a:ext uri="{FF2B5EF4-FFF2-40B4-BE49-F238E27FC236}">
                <a16:creationId xmlns:a16="http://schemas.microsoft.com/office/drawing/2014/main" id="{6CC4F70C-C7A4-4DC6-F761-F067DF7D03B7}"/>
              </a:ext>
            </a:extLst>
          </p:cNvPr>
          <p:cNvSpPr txBox="1"/>
          <p:nvPr/>
        </p:nvSpPr>
        <p:spPr>
          <a:xfrm>
            <a:off x="3869002" y="5489251"/>
            <a:ext cx="3068772" cy="230832"/>
          </a:xfrm>
          <a:prstGeom prst="rect">
            <a:avLst/>
          </a:prstGeom>
          <a:noFill/>
        </p:spPr>
        <p:txBody>
          <a:bodyPr wrap="square" rtlCol="0">
            <a:spAutoFit/>
          </a:bodyPr>
          <a:lstStyle/>
          <a:p>
            <a:r>
              <a:rPr lang="en-US" sz="900">
                <a:hlinkClick r:id="rId6" tooltip="https://overbr.com.br/negocios/cresce-o-numero-de-empresas-que-relatam-inventario-de-gases-de-efeito-estufa"/>
              </a:rPr>
              <a:t>This Photo</a:t>
            </a:r>
            <a:r>
              <a:rPr lang="en-US" sz="900"/>
              <a:t> by Unknown Author is licensed under </a:t>
            </a:r>
            <a:r>
              <a:rPr lang="en-US" sz="900">
                <a:hlinkClick r:id="rId7" tooltip="https://creativecommons.org/licenses/by/3.0/"/>
              </a:rPr>
              <a:t>CC BY</a:t>
            </a:r>
            <a:endParaRPr lang="en-US" sz="900"/>
          </a:p>
        </p:txBody>
      </p:sp>
      <p:pic>
        <p:nvPicPr>
          <p:cNvPr id="13" name="Picture 12">
            <a:extLst>
              <a:ext uri="{FF2B5EF4-FFF2-40B4-BE49-F238E27FC236}">
                <a16:creationId xmlns:a16="http://schemas.microsoft.com/office/drawing/2014/main" id="{76245747-CCCB-94CD-6E5A-C9A740A2C0B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997443" y="1936016"/>
            <a:ext cx="3254049" cy="4152167"/>
          </a:xfrm>
          <a:prstGeom prst="rect">
            <a:avLst/>
          </a:prstGeom>
        </p:spPr>
      </p:pic>
      <p:sp>
        <p:nvSpPr>
          <p:cNvPr id="14" name="TextBox 13">
            <a:extLst>
              <a:ext uri="{FF2B5EF4-FFF2-40B4-BE49-F238E27FC236}">
                <a16:creationId xmlns:a16="http://schemas.microsoft.com/office/drawing/2014/main" id="{E4EC3249-AB89-3F77-5D0C-A3BC39B2A512}"/>
              </a:ext>
            </a:extLst>
          </p:cNvPr>
          <p:cNvSpPr txBox="1"/>
          <p:nvPr/>
        </p:nvSpPr>
        <p:spPr>
          <a:xfrm>
            <a:off x="7919021" y="6038858"/>
            <a:ext cx="3243667" cy="230832"/>
          </a:xfrm>
          <a:prstGeom prst="rect">
            <a:avLst/>
          </a:prstGeom>
          <a:noFill/>
        </p:spPr>
        <p:txBody>
          <a:bodyPr wrap="square" rtlCol="0">
            <a:spAutoFit/>
          </a:bodyPr>
          <a:lstStyle/>
          <a:p>
            <a:r>
              <a:rPr lang="en-US" sz="900">
                <a:hlinkClick r:id="rId9" tooltip="https://en.wikiversity.org/wiki/Portal:Geotechnical_engineering"/>
              </a:rPr>
              <a:t>This Photo</a:t>
            </a:r>
            <a:r>
              <a:rPr lang="en-US" sz="900"/>
              <a:t> by Unknown Author is licensed under </a:t>
            </a:r>
            <a:r>
              <a:rPr lang="en-US" sz="900">
                <a:hlinkClick r:id="rId10" tooltip="https://creativecommons.org/licenses/by-sa/3.0/"/>
              </a:rPr>
              <a:t>CC BY-SA</a:t>
            </a:r>
            <a:endParaRPr lang="en-US" sz="900"/>
          </a:p>
        </p:txBody>
      </p:sp>
      <p:sp>
        <p:nvSpPr>
          <p:cNvPr id="17" name="TextBox 16">
            <a:extLst>
              <a:ext uri="{FF2B5EF4-FFF2-40B4-BE49-F238E27FC236}">
                <a16:creationId xmlns:a16="http://schemas.microsoft.com/office/drawing/2014/main" id="{AD595DBC-81EC-187D-3583-5746EE60F90C}"/>
              </a:ext>
            </a:extLst>
          </p:cNvPr>
          <p:cNvSpPr txBox="1"/>
          <p:nvPr/>
        </p:nvSpPr>
        <p:spPr>
          <a:xfrm>
            <a:off x="231837" y="5241653"/>
            <a:ext cx="3148883" cy="230832"/>
          </a:xfrm>
          <a:prstGeom prst="rect">
            <a:avLst/>
          </a:prstGeom>
          <a:noFill/>
        </p:spPr>
        <p:txBody>
          <a:bodyPr wrap="square" rtlCol="0">
            <a:spAutoFit/>
          </a:bodyPr>
          <a:lstStyle/>
          <a:p>
            <a:r>
              <a:rPr lang="en-US" sz="900">
                <a:hlinkClick r:id="rId4" tooltip="https://www.mynextmove.org/profile/summary/19-4041.01"/>
              </a:rPr>
              <a:t>This Photo</a:t>
            </a:r>
            <a:r>
              <a:rPr lang="en-US" sz="900"/>
              <a:t> by Unknown Author is licensed under </a:t>
            </a:r>
            <a:r>
              <a:rPr lang="en-US" sz="900">
                <a:hlinkClick r:id="rId7" tooltip="https://creativecommons.org/licenses/by/3.0/"/>
              </a:rPr>
              <a:t>CC BY</a:t>
            </a:r>
            <a:endParaRPr lang="en-US" sz="900"/>
          </a:p>
        </p:txBody>
      </p:sp>
    </p:spTree>
    <p:extLst>
      <p:ext uri="{BB962C8B-B14F-4D97-AF65-F5344CB8AC3E}">
        <p14:creationId xmlns:p14="http://schemas.microsoft.com/office/powerpoint/2010/main" val="260243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Design </a:t>
            </a:r>
            <a:r>
              <a:rPr lang="en-US" dirty="0">
                <a:solidFill>
                  <a:schemeClr val="accent2"/>
                </a:solidFill>
              </a:rPr>
              <a:t>(</a:t>
            </a:r>
            <a:r>
              <a:rPr lang="en-US" dirty="0" err="1">
                <a:solidFill>
                  <a:schemeClr val="accent2"/>
                </a:solidFill>
              </a:rPr>
              <a:t>Diseño</a:t>
            </a:r>
            <a:r>
              <a:rPr lang="en-US" dirty="0">
                <a:solidFill>
                  <a:schemeClr val="accent2"/>
                </a:solidFill>
              </a:rPr>
              <a:t> de </a:t>
            </a:r>
            <a:r>
              <a:rPr lang="en-US" dirty="0" err="1">
                <a:solidFill>
                  <a:schemeClr val="accent2"/>
                </a:solidFill>
              </a:rPr>
              <a:t>Ingeniería</a:t>
            </a:r>
            <a:r>
              <a:rPr lang="en-US" dirty="0">
                <a:solidFill>
                  <a:schemeClr val="accent2"/>
                </a:solidFill>
              </a:rPr>
              <a:t>)</a:t>
            </a:r>
          </a:p>
        </p:txBody>
      </p:sp>
      <p:pic>
        <p:nvPicPr>
          <p:cNvPr id="4" name="Picture 3">
            <a:extLst>
              <a:ext uri="{FF2B5EF4-FFF2-40B4-BE49-F238E27FC236}">
                <a16:creationId xmlns:a16="http://schemas.microsoft.com/office/drawing/2014/main" id="{53452919-46F8-450A-B0A7-A57AF5DA102D}"/>
              </a:ext>
            </a:extLst>
          </p:cNvPr>
          <p:cNvPicPr/>
          <p:nvPr/>
        </p:nvPicPr>
        <p:blipFill rotWithShape="1">
          <a:blip r:embed="rId3">
            <a:extLst>
              <a:ext uri="{28A0092B-C50C-407E-A947-70E740481C1C}">
                <a14:useLocalDpi xmlns:a14="http://schemas.microsoft.com/office/drawing/2010/main" val="0"/>
              </a:ext>
            </a:extLst>
          </a:blip>
          <a:srcRect t="4968" b="1742"/>
          <a:stretch/>
        </p:blipFill>
        <p:spPr bwMode="auto">
          <a:xfrm>
            <a:off x="6449595" y="1497723"/>
            <a:ext cx="5489486" cy="4776953"/>
          </a:xfrm>
          <a:prstGeom prst="rect">
            <a:avLst/>
          </a:prstGeom>
          <a:noFill/>
          <a:ln>
            <a:noFill/>
          </a:ln>
        </p:spPr>
      </p:pic>
      <p:sp>
        <p:nvSpPr>
          <p:cNvPr id="6" name="TextBox 5">
            <a:extLst>
              <a:ext uri="{FF2B5EF4-FFF2-40B4-BE49-F238E27FC236}">
                <a16:creationId xmlns:a16="http://schemas.microsoft.com/office/drawing/2014/main" id="{8E144A92-9F8C-4496-8F27-237427E1FCE8}"/>
              </a:ext>
            </a:extLst>
          </p:cNvPr>
          <p:cNvSpPr txBox="1"/>
          <p:nvPr/>
        </p:nvSpPr>
        <p:spPr>
          <a:xfrm>
            <a:off x="466532" y="1624041"/>
            <a:ext cx="5991992" cy="4524315"/>
          </a:xfrm>
          <a:prstGeom prst="rect">
            <a:avLst/>
          </a:prstGeom>
          <a:noFill/>
        </p:spPr>
        <p:txBody>
          <a:bodyPr wrap="square" rtlCol="0">
            <a:spAutoFit/>
          </a:bodyPr>
          <a:lstStyle/>
          <a:p>
            <a:r>
              <a:rPr lang="en-US" sz="3200">
                <a:solidFill>
                  <a:srgbClr val="000000"/>
                </a:solidFill>
                <a:latin typeface="Arial" panose="020B0604020202020204" pitchFamily="34" charset="0"/>
                <a:cs typeface="Arial" panose="020B0604020202020204" pitchFamily="34" charset="0"/>
              </a:rPr>
              <a:t>What is </a:t>
            </a:r>
            <a:r>
              <a:rPr lang="en-US" sz="3200" b="1">
                <a:solidFill>
                  <a:schemeClr val="accent1"/>
                </a:solidFill>
                <a:latin typeface="Arial" panose="020B0604020202020204" pitchFamily="34" charset="0"/>
                <a:cs typeface="Arial" panose="020B0604020202020204" pitchFamily="34" charset="0"/>
              </a:rPr>
              <a:t>engineering?</a:t>
            </a:r>
          </a:p>
          <a:p>
            <a:r>
              <a:rPr lang="es-ES" sz="3200">
                <a:solidFill>
                  <a:schemeClr val="accent2"/>
                </a:solidFill>
                <a:latin typeface="Arial" panose="020B0604020202020204" pitchFamily="34" charset="0"/>
                <a:cs typeface="Arial" panose="020B0604020202020204" pitchFamily="34" charset="0"/>
              </a:rPr>
              <a:t>(¿Qué es la </a:t>
            </a:r>
            <a:r>
              <a:rPr lang="es-ES" sz="3200" b="1">
                <a:solidFill>
                  <a:schemeClr val="accent2"/>
                </a:solidFill>
                <a:latin typeface="Arial" panose="020B0604020202020204" pitchFamily="34" charset="0"/>
                <a:cs typeface="Arial" panose="020B0604020202020204" pitchFamily="34" charset="0"/>
              </a:rPr>
              <a:t>ingeniería</a:t>
            </a:r>
            <a:r>
              <a:rPr lang="es-ES" sz="3200">
                <a:solidFill>
                  <a:schemeClr val="accent2"/>
                </a:solidFill>
                <a:latin typeface="Arial" panose="020B0604020202020204" pitchFamily="34" charset="0"/>
                <a:cs typeface="Arial" panose="020B0604020202020204" pitchFamily="34" charset="0"/>
              </a:rPr>
              <a:t>?)</a:t>
            </a:r>
            <a:endParaRPr lang="en-US" sz="3200" b="1">
              <a:solidFill>
                <a:schemeClr val="accent2"/>
              </a:solidFill>
              <a:latin typeface="Arial" panose="020B0604020202020204" pitchFamily="34" charset="0"/>
              <a:cs typeface="Arial" panose="020B0604020202020204" pitchFamily="34" charset="0"/>
            </a:endParaRPr>
          </a:p>
          <a:p>
            <a:endParaRPr lang="en-US" sz="3200">
              <a:latin typeface="Arial" panose="020B0604020202020204" pitchFamily="34" charset="0"/>
              <a:cs typeface="Arial" panose="020B0604020202020204" pitchFamily="34" charset="0"/>
            </a:endParaRPr>
          </a:p>
          <a:p>
            <a:r>
              <a:rPr lang="en-US" sz="3200">
                <a:solidFill>
                  <a:srgbClr val="000000"/>
                </a:solidFill>
              </a:rPr>
              <a:t>What are engineering </a:t>
            </a:r>
            <a:r>
              <a:rPr lang="en-US" sz="3200" b="1">
                <a:solidFill>
                  <a:schemeClr val="accent1"/>
                </a:solidFill>
              </a:rPr>
              <a:t>jobs?</a:t>
            </a:r>
          </a:p>
          <a:p>
            <a:r>
              <a:rPr lang="es-ES" sz="3200">
                <a:solidFill>
                  <a:schemeClr val="accent2"/>
                </a:solidFill>
              </a:rPr>
              <a:t>(¿Qué son los </a:t>
            </a:r>
            <a:r>
              <a:rPr lang="es-ES" sz="3200" b="1">
                <a:solidFill>
                  <a:schemeClr val="accent2"/>
                </a:solidFill>
              </a:rPr>
              <a:t>trabajos</a:t>
            </a:r>
            <a:r>
              <a:rPr lang="es-ES" sz="3200">
                <a:solidFill>
                  <a:schemeClr val="accent2"/>
                </a:solidFill>
              </a:rPr>
              <a:t> de ingeniería?)</a:t>
            </a:r>
            <a:endParaRPr lang="en-US" sz="3200">
              <a:solidFill>
                <a:schemeClr val="accent2"/>
              </a:solidFill>
            </a:endParaRPr>
          </a:p>
          <a:p>
            <a:endParaRPr lang="en-US" sz="3200" b="1">
              <a:solidFill>
                <a:schemeClr val="accent2"/>
              </a:solidFill>
              <a:latin typeface="Arial" panose="020B0604020202020204" pitchFamily="34" charset="0"/>
              <a:cs typeface="Arial" panose="020B0604020202020204" pitchFamily="34" charset="0"/>
            </a:endParaRPr>
          </a:p>
          <a:p>
            <a:r>
              <a:rPr lang="en-US" sz="3200">
                <a:solidFill>
                  <a:srgbClr val="000000"/>
                </a:solidFill>
                <a:latin typeface="Arial" panose="020B0604020202020204" pitchFamily="34" charset="0"/>
                <a:cs typeface="Arial" panose="020B0604020202020204" pitchFamily="34" charset="0"/>
              </a:rPr>
              <a:t>Who can be an </a:t>
            </a:r>
            <a:r>
              <a:rPr lang="en-US" sz="3200" b="1">
                <a:solidFill>
                  <a:schemeClr val="accent1"/>
                </a:solidFill>
                <a:latin typeface="Arial" panose="020B0604020202020204" pitchFamily="34" charset="0"/>
                <a:cs typeface="Arial" panose="020B0604020202020204" pitchFamily="34" charset="0"/>
              </a:rPr>
              <a:t>engineer?</a:t>
            </a:r>
          </a:p>
          <a:p>
            <a:r>
              <a:rPr lang="en-US" sz="3200">
                <a:solidFill>
                  <a:schemeClr val="accent2"/>
                </a:solidFill>
                <a:latin typeface="Arial" panose="020B0604020202020204" pitchFamily="34" charset="0"/>
                <a:cs typeface="Arial" panose="020B0604020202020204" pitchFamily="34" charset="0"/>
              </a:rPr>
              <a:t>(¿</a:t>
            </a:r>
            <a:r>
              <a:rPr lang="en-US" sz="3200" err="1">
                <a:solidFill>
                  <a:schemeClr val="accent2"/>
                </a:solidFill>
                <a:latin typeface="Arial" panose="020B0604020202020204" pitchFamily="34" charset="0"/>
                <a:cs typeface="Arial" panose="020B0604020202020204" pitchFamily="34" charset="0"/>
              </a:rPr>
              <a:t>Quién</a:t>
            </a:r>
            <a:r>
              <a:rPr lang="en-US" sz="3200">
                <a:solidFill>
                  <a:schemeClr val="accent2"/>
                </a:solidFill>
                <a:latin typeface="Arial" panose="020B0604020202020204" pitchFamily="34" charset="0"/>
                <a:cs typeface="Arial" panose="020B0604020202020204" pitchFamily="34" charset="0"/>
              </a:rPr>
              <a:t> </a:t>
            </a:r>
            <a:r>
              <a:rPr lang="en-US" sz="3200" err="1">
                <a:solidFill>
                  <a:schemeClr val="accent2"/>
                </a:solidFill>
                <a:latin typeface="Arial" panose="020B0604020202020204" pitchFamily="34" charset="0"/>
                <a:cs typeface="Arial" panose="020B0604020202020204" pitchFamily="34" charset="0"/>
              </a:rPr>
              <a:t>puede</a:t>
            </a:r>
            <a:r>
              <a:rPr lang="en-US" sz="3200">
                <a:solidFill>
                  <a:schemeClr val="accent2"/>
                </a:solidFill>
                <a:latin typeface="Arial" panose="020B0604020202020204" pitchFamily="34" charset="0"/>
                <a:cs typeface="Arial" panose="020B0604020202020204" pitchFamily="34" charset="0"/>
              </a:rPr>
              <a:t> ser </a:t>
            </a:r>
            <a:r>
              <a:rPr lang="en-US" sz="3200" b="1" err="1">
                <a:solidFill>
                  <a:schemeClr val="accent2"/>
                </a:solidFill>
                <a:latin typeface="Arial" panose="020B0604020202020204" pitchFamily="34" charset="0"/>
                <a:cs typeface="Arial" panose="020B0604020202020204" pitchFamily="34" charset="0"/>
              </a:rPr>
              <a:t>ingeniero</a:t>
            </a:r>
            <a:r>
              <a:rPr lang="en-US" sz="3200">
                <a:solidFill>
                  <a:schemeClr val="accent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52468162"/>
      </p:ext>
    </p:extLst>
  </p:cSld>
  <p:clrMapOvr>
    <a:masterClrMapping/>
  </p:clrMapOvr>
</p:sld>
</file>

<file path=ppt/theme/theme1.xml><?xml version="1.0" encoding="utf-8"?>
<a:theme xmlns:a="http://schemas.openxmlformats.org/drawingml/2006/main" name="Office Theme">
  <a:themeElements>
    <a:clrScheme name="Learning Undefeated + TEA">
      <a:dk1>
        <a:srgbClr val="919191"/>
      </a:dk1>
      <a:lt1>
        <a:srgbClr val="FFFFFF"/>
      </a:lt1>
      <a:dk2>
        <a:srgbClr val="4D4D4F"/>
      </a:dk2>
      <a:lt2>
        <a:srgbClr val="E7E6E6"/>
      </a:lt2>
      <a:accent1>
        <a:srgbClr val="0D6CB9"/>
      </a:accent1>
      <a:accent2>
        <a:srgbClr val="F16038"/>
      </a:accent2>
      <a:accent3>
        <a:srgbClr val="A5A5A5"/>
      </a:accent3>
      <a:accent4>
        <a:srgbClr val="00ACBB"/>
      </a:accent4>
      <a:accent5>
        <a:srgbClr val="4D4D4F"/>
      </a:accent5>
      <a:accent6>
        <a:srgbClr val="4D4D4F"/>
      </a:accent6>
      <a:hlink>
        <a:srgbClr val="0D6CB9"/>
      </a:hlink>
      <a:folHlink>
        <a:srgbClr val="F160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Learning Undefeated + TEA">
      <a:dk1>
        <a:srgbClr val="919191"/>
      </a:dk1>
      <a:lt1>
        <a:srgbClr val="FFFFFF"/>
      </a:lt1>
      <a:dk2>
        <a:srgbClr val="4D4D4F"/>
      </a:dk2>
      <a:lt2>
        <a:srgbClr val="E7E6E6"/>
      </a:lt2>
      <a:accent1>
        <a:srgbClr val="0D6CB9"/>
      </a:accent1>
      <a:accent2>
        <a:srgbClr val="F16038"/>
      </a:accent2>
      <a:accent3>
        <a:srgbClr val="A5A5A5"/>
      </a:accent3>
      <a:accent4>
        <a:srgbClr val="00ACBB"/>
      </a:accent4>
      <a:accent5>
        <a:srgbClr val="4D4D4F"/>
      </a:accent5>
      <a:accent6>
        <a:srgbClr val="4D4D4F"/>
      </a:accent6>
      <a:hlink>
        <a:srgbClr val="0D6CB9"/>
      </a:hlink>
      <a:folHlink>
        <a:srgbClr val="F160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E0C664B4FDA64F8529B02C06F03698" ma:contentTypeVersion="9" ma:contentTypeDescription="Create a new document." ma:contentTypeScope="" ma:versionID="602848bb18cb69d144cd9119267bb3b2">
  <xsd:schema xmlns:xsd="http://www.w3.org/2001/XMLSchema" xmlns:xs="http://www.w3.org/2001/XMLSchema" xmlns:p="http://schemas.microsoft.com/office/2006/metadata/properties" xmlns:ns2="33e0dbe9-2ee3-4e40-8d2a-c14405aa398e" xmlns:ns3="5aa991ed-cfdb-45f0-90fe-74f6c83d7f1e" targetNamespace="http://schemas.microsoft.com/office/2006/metadata/properties" ma:root="true" ma:fieldsID="c77c886bde57da0d1c05bf746eb98b5e" ns2:_="" ns3:_="">
    <xsd:import namespace="33e0dbe9-2ee3-4e40-8d2a-c14405aa398e"/>
    <xsd:import namespace="5aa991ed-cfdb-45f0-90fe-74f6c83d7f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0dbe9-2ee3-4e40-8d2a-c14405aa39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a991ed-cfdb-45f0-90fe-74f6c83d7f1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559E8D-868F-4FC9-AA00-1448AD1A55BD}">
  <ds:schemaRefs>
    <ds:schemaRef ds:uri="33e0dbe9-2ee3-4e40-8d2a-c14405aa398e"/>
    <ds:schemaRef ds:uri="5aa991ed-cfdb-45f0-90fe-74f6c83d7f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9D059A2-8B8A-4735-AABD-DF7AEDEC1692}">
  <ds:schemaRefs>
    <ds:schemaRef ds:uri="33e0dbe9-2ee3-4e40-8d2a-c14405aa398e"/>
    <ds:schemaRef ds:uri="5aa991ed-cfdb-45f0-90fe-74f6c83d7f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E4FE82C-4EAC-4B38-9A40-D375287DAD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TotalTime>
  <Words>2661</Words>
  <Application>Microsoft Macintosh PowerPoint</Application>
  <PresentationFormat>Widescreen</PresentationFormat>
  <Paragraphs>413</Paragraphs>
  <Slides>29</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Symbol</vt:lpstr>
      <vt:lpstr>Wingdings</vt:lpstr>
      <vt:lpstr>Office Theme</vt:lpstr>
      <vt:lpstr>2_Office Theme</vt:lpstr>
      <vt:lpstr>River Crossing</vt:lpstr>
      <vt:lpstr>Westward Expansion  (Expansión Hacia el Oeste)</vt:lpstr>
      <vt:lpstr>Types of Bridges (Tipos de Puentes)</vt:lpstr>
      <vt:lpstr>Engineering Design (Diseño de Ingeniería)</vt:lpstr>
      <vt:lpstr>Engineering Design (Diseño de Ingeniería)</vt:lpstr>
      <vt:lpstr>Engineering Jobs (Trabajos de Ingeniería)</vt:lpstr>
      <vt:lpstr>Engineering Jobs (Trabajos de Ingeniería)</vt:lpstr>
      <vt:lpstr>Engineering Jobs (Trabajos de Ingeniería)</vt:lpstr>
      <vt:lpstr>Engineering Design (Diseño de Ingeniería)</vt:lpstr>
      <vt:lpstr>Engineering Design Process  (Proceso de Diseño de Ingeniería)</vt:lpstr>
      <vt:lpstr>Problem</vt:lpstr>
      <vt:lpstr>Problema</vt:lpstr>
      <vt:lpstr>Criteria: (Desired Outcomes) (Criterios: (Resultados Deseados))</vt:lpstr>
      <vt:lpstr>Constraints: (Limitations) (Grade 2)</vt:lpstr>
      <vt:lpstr>Restricciones: (Limitaciones) (Grade 2)</vt:lpstr>
      <vt:lpstr>Constraints: (Limitations) (Grades 3, 7-8)</vt:lpstr>
      <vt:lpstr>Restricciones: (Limitaciones) (Grades 3, 7-8)</vt:lpstr>
      <vt:lpstr>Explore Materials (Grade 2) (Explorar Materiales)</vt:lpstr>
      <vt:lpstr>Explore Materials (Grades 3, 7-8) (Explorar Materiales)</vt:lpstr>
      <vt:lpstr>Brainstorm (Idea Genial)</vt:lpstr>
      <vt:lpstr>Gather Materials (Reunir Materiales)</vt:lpstr>
      <vt:lpstr>Team Member Responsibilities (Responsabilidades de los Miembros del Equipo)</vt:lpstr>
      <vt:lpstr>Design Your Bridge!  (¡Diseña Tu Puente!)</vt:lpstr>
      <vt:lpstr>Criteria: (Desired Outcomes) (Criterios: (Resultados Deseados))</vt:lpstr>
      <vt:lpstr>Scorecard (Grade 2)</vt:lpstr>
      <vt:lpstr>Tanteador (Grade 2)</vt:lpstr>
      <vt:lpstr>Scorecard (Grades 3, 7-8)</vt:lpstr>
      <vt:lpstr>Tanteador (Grades 3, 7-8)</vt:lpstr>
      <vt:lpstr>Redesign: Discussion (Rediseño: Discusión)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 and the Beanstalk</dc:title>
  <dc:creator>James Hong</dc:creator>
  <cp:lastModifiedBy>Kristin Diamantides</cp:lastModifiedBy>
  <cp:revision>99</cp:revision>
  <dcterms:created xsi:type="dcterms:W3CDTF">2020-06-19T17:22:04Z</dcterms:created>
  <dcterms:modified xsi:type="dcterms:W3CDTF">2024-06-20T18:42:28Z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0x0101009AE0C664B4FDA64F8529B02C06F03698</vt:lpwstr>
  </property>
</Properties>
</file>