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78" r:id="rId5"/>
  </p:sldMasterIdLst>
  <p:notesMasterIdLst>
    <p:notesMasterId r:id="rId29"/>
  </p:notesMasterIdLst>
  <p:sldIdLst>
    <p:sldId id="256" r:id="rId6"/>
    <p:sldId id="257" r:id="rId7"/>
    <p:sldId id="287" r:id="rId8"/>
    <p:sldId id="288" r:id="rId9"/>
    <p:sldId id="269" r:id="rId10"/>
    <p:sldId id="271" r:id="rId11"/>
    <p:sldId id="272" r:id="rId12"/>
    <p:sldId id="289" r:id="rId13"/>
    <p:sldId id="282" r:id="rId14"/>
    <p:sldId id="259" r:id="rId15"/>
    <p:sldId id="290" r:id="rId16"/>
    <p:sldId id="265" r:id="rId17"/>
    <p:sldId id="266" r:id="rId18"/>
    <p:sldId id="291" r:id="rId19"/>
    <p:sldId id="260" r:id="rId20"/>
    <p:sldId id="292" r:id="rId21"/>
    <p:sldId id="301" r:id="rId22"/>
    <p:sldId id="293" r:id="rId23"/>
    <p:sldId id="294" r:id="rId24"/>
    <p:sldId id="304" r:id="rId25"/>
    <p:sldId id="268" r:id="rId26"/>
    <p:sldId id="298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1360A-88BF-457B-CC18-F9062721411F}" name="Sedberry, Michelle" initials="MS" userId="S::Michelle.Sedberry@tea.texas.gov::e3f13f86-4298-4319-bfce-92d4fc9ae9cc" providerId="AD"/>
  <p188:author id="{FDC6352D-B7C1-454B-65EC-A45554C9679D}" name="Ramos, Shelly" initials="RS" userId="S::shelly.ramos@tea.texas.gov::672d29b4-a020-4bca-8fc4-f7e7f6c88104" providerId="AD"/>
  <p188:author id="{742ED341-A5BC-1190-C65D-3C5CCBDCBDD1}" name="Wiebusch, Shawna" initials="WS" userId="S::Shawna.Wiebusch@tea.texas.gov::aa38751e-50bd-4ecc-8a44-25df2c027587" providerId="AD"/>
  <p188:author id="{AD0536DE-C26A-22F5-0851-C53DBB32F552}" name="Wiebusch, Shawna" initials="WS" userId="S::shawna.wiebusch@tea.texas.gov::aa38751e-50bd-4ecc-8a44-25df2c02758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onica" initials="MM" lastIdx="4" clrIdx="0">
    <p:extLst>
      <p:ext uri="{19B8F6BF-5375-455C-9EA6-DF929625EA0E}">
        <p15:presenceInfo xmlns:p15="http://schemas.microsoft.com/office/powerpoint/2012/main" userId="S-1-5-21-424224527-328161685-9522986-11501" providerId="AD"/>
      </p:ext>
    </p:extLst>
  </p:cmAuthor>
  <p:cmAuthor id="2" name="Kuhn, Julie" initials="KJ" lastIdx="16" clrIdx="1">
    <p:extLst>
      <p:ext uri="{19B8F6BF-5375-455C-9EA6-DF929625EA0E}">
        <p15:presenceInfo xmlns:p15="http://schemas.microsoft.com/office/powerpoint/2012/main" userId="S::Julie.Kuhn@tea.texas.gov::74b71b85-b1f9-4362-9af3-f4ed61466123" providerId="AD"/>
      </p:ext>
    </p:extLst>
  </p:cmAuthor>
  <p:cmAuthor id="3" name="Sedberry, Michelle" initials="SM" lastIdx="10" clrIdx="2">
    <p:extLst>
      <p:ext uri="{19B8F6BF-5375-455C-9EA6-DF929625EA0E}">
        <p15:presenceInfo xmlns:p15="http://schemas.microsoft.com/office/powerpoint/2012/main" userId="S::Michelle.Sedberry@tea.texas.gov::e3f13f86-4298-4319-bfce-92d4fc9ae9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E07"/>
    <a:srgbClr val="000000"/>
    <a:srgbClr val="F16038"/>
    <a:srgbClr val="F58E72"/>
    <a:srgbClr val="70417F"/>
    <a:srgbClr val="92C83E"/>
    <a:srgbClr val="00486E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/>
    <p:restoredTop sz="94580"/>
  </p:normalViewPr>
  <p:slideViewPr>
    <p:cSldViewPr snapToGrid="0">
      <p:cViewPr>
        <p:scale>
          <a:sx n="130" d="100"/>
          <a:sy n="130" d="100"/>
        </p:scale>
        <p:origin x="14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390C-14FA-4813-8C67-2D6665CB7861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D090-BA02-4F73-AC62-92E90EE1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8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3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6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8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92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2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4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48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1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sical Instruments Crafts">
            <a:extLst>
              <a:ext uri="{FF2B5EF4-FFF2-40B4-BE49-F238E27FC236}">
                <a16:creationId xmlns:a16="http://schemas.microsoft.com/office/drawing/2014/main" id="{3E0B2FDE-E213-822B-BE67-CB40389106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9737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00" y="5992813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Finding My Dance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8570271" y="-771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2989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E3F337FC-133A-962C-2D19-C4B5972B74E4}"/>
              </a:ext>
            </a:extLst>
          </p:cNvPr>
          <p:cNvSpPr/>
          <p:nvPr userDrawn="1"/>
        </p:nvSpPr>
        <p:spPr>
          <a:xfrm>
            <a:off x="381227" y="556570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E95E0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Create (H</a:t>
            </a:r>
            <a:r>
              <a:rPr lang="es-ES" sz="1100" b="1" kern="1200" dirty="0" err="1"/>
              <a:t>acer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FABD231E-60A3-9724-B7E3-DD5578F9085E}"/>
              </a:ext>
            </a:extLst>
          </p:cNvPr>
          <p:cNvSpPr/>
          <p:nvPr userDrawn="1"/>
        </p:nvSpPr>
        <p:spPr>
          <a:xfrm>
            <a:off x="1285833" y="556477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rgbClr val="E95E0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Create your idea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Haces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tu</a:t>
            </a:r>
            <a:r>
              <a:rPr lang="en-US" sz="1600" kern="1200" dirty="0">
                <a:solidFill>
                  <a:schemeClr val="accent2"/>
                </a:solidFill>
              </a:rPr>
              <a:t> idea)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Test your ideas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Pon</a:t>
            </a:r>
            <a:r>
              <a:rPr lang="en-US" sz="1600" kern="1200" dirty="0">
                <a:solidFill>
                  <a:schemeClr val="accent2"/>
                </a:solidFill>
              </a:rPr>
              <a:t> a </a:t>
            </a:r>
            <a:r>
              <a:rPr lang="en-US" sz="1600" kern="1200" dirty="0" err="1">
                <a:solidFill>
                  <a:schemeClr val="accent2"/>
                </a:solidFill>
              </a:rPr>
              <a:t>prueba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tus</a:t>
            </a:r>
            <a:r>
              <a:rPr lang="en-US" sz="1600" kern="1200" dirty="0">
                <a:solidFill>
                  <a:schemeClr val="accent2"/>
                </a:solidFill>
              </a:rPr>
              <a:t> ideas)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49B5F-0E28-4407-3E9B-22D4E01403B6}"/>
              </a:ext>
            </a:extLst>
          </p:cNvPr>
          <p:cNvSpPr txBox="1"/>
          <p:nvPr userDrawn="1"/>
        </p:nvSpPr>
        <p:spPr>
          <a:xfrm>
            <a:off x="3919602" y="1618552"/>
            <a:ext cx="4117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8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607" y="311847"/>
            <a:ext cx="8867226" cy="1325563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Scorecard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29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300984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Freeform: Shape 12">
            <a:extLst>
              <a:ext uri="{FF2B5EF4-FFF2-40B4-BE49-F238E27FC236}">
                <a16:creationId xmlns:a16="http://schemas.microsoft.com/office/drawing/2014/main" id="{5D668802-CBC9-1E97-EE92-04E9CACFFF40}"/>
              </a:ext>
            </a:extLst>
          </p:cNvPr>
          <p:cNvSpPr/>
          <p:nvPr userDrawn="1"/>
        </p:nvSpPr>
        <p:spPr>
          <a:xfrm>
            <a:off x="381226" y="5580769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Improve (M</a:t>
            </a:r>
            <a:r>
              <a:rPr lang="es-ES" sz="1100" b="1" kern="1200" dirty="0" err="1"/>
              <a:t>ejorar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F76F1FE6-4AC3-C4DF-81AA-74C00CBE0D8F}"/>
              </a:ext>
            </a:extLst>
          </p:cNvPr>
          <p:cNvSpPr/>
          <p:nvPr userDrawn="1"/>
        </p:nvSpPr>
        <p:spPr>
          <a:xfrm>
            <a:off x="1285832" y="558076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Look at the score </a:t>
            </a:r>
            <a:r>
              <a:rPr lang="en-US" sz="1600" kern="1200" dirty="0">
                <a:solidFill>
                  <a:schemeClr val="accent2"/>
                </a:solidFill>
              </a:rPr>
              <a:t>(Mira la </a:t>
            </a:r>
            <a:r>
              <a:rPr lang="en-US" sz="1600" kern="1200" dirty="0" err="1">
                <a:solidFill>
                  <a:schemeClr val="accent2"/>
                </a:solidFill>
              </a:rPr>
              <a:t>puntuación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Make the design better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Mejora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diseño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Repeat if needed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Repita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si</a:t>
            </a:r>
            <a:r>
              <a:rPr lang="en-US" sz="1600" kern="1200" dirty="0">
                <a:solidFill>
                  <a:schemeClr val="accent2"/>
                </a:solidFill>
              </a:rPr>
              <a:t> es </a:t>
            </a:r>
            <a:r>
              <a:rPr lang="en-US" sz="1600" kern="1200" dirty="0" err="1">
                <a:solidFill>
                  <a:schemeClr val="accent2"/>
                </a:solidFill>
              </a:rPr>
              <a:t>necesario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96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 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4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sical Instruments Crafts">
            <a:extLst>
              <a:ext uri="{FF2B5EF4-FFF2-40B4-BE49-F238E27FC236}">
                <a16:creationId xmlns:a16="http://schemas.microsoft.com/office/drawing/2014/main" id="{94DD06C4-2E37-CFFC-DAE5-72F79F137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8" y="0"/>
            <a:ext cx="12192000" cy="587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8972" y="5955184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Jack &amp; the Beanstalk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 Slides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7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ineering Design Proces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689" y="292035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  <a:br>
              <a:rPr lang="en-US" dirty="0"/>
            </a:br>
            <a:r>
              <a:rPr lang="en-US" dirty="0" err="1"/>
              <a:t>spanish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D08E2-78E8-7885-06B8-3E6E2FB6F6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6857" y="1579418"/>
            <a:ext cx="6318285" cy="5278582"/>
            <a:chOff x="3124200" y="1329914"/>
            <a:chExt cx="5851848" cy="488889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4AABD1A1-417A-B003-FFD3-F6B4563A5309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064C4F-CC12-A648-11AE-C242C69F4819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What is the problem?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¿Cuál es el problema?)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What are the rules? (Criteria/Constraints)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¿Cuales son las normas? (Criterios/Restricciones))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C8A5A-290A-D370-0EB6-B9FBE9103847}"/>
                </a:ext>
              </a:extLst>
            </p:cNvPr>
            <p:cNvSpPr/>
            <p:nvPr/>
          </p:nvSpPr>
          <p:spPr>
            <a:xfrm>
              <a:off x="3124200" y="2253277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C24C116-22D4-A376-FE49-2C4AE6FA9FA8}"/>
                </a:ext>
              </a:extLst>
            </p:cNvPr>
            <p:cNvSpPr/>
            <p:nvPr/>
          </p:nvSpPr>
          <p:spPr>
            <a:xfrm>
              <a:off x="3962025" y="2253273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5CC3741-EABE-38F0-74F7-F71487AFEBD3}"/>
                </a:ext>
              </a:extLst>
            </p:cNvPr>
            <p:cNvSpPr/>
            <p:nvPr/>
          </p:nvSpPr>
          <p:spPr>
            <a:xfrm>
              <a:off x="3124200" y="3176902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4323C40-1EB2-B6F5-3AE5-C177993BC615}"/>
                </a:ext>
              </a:extLst>
            </p:cNvPr>
            <p:cNvSpPr/>
            <p:nvPr/>
          </p:nvSpPr>
          <p:spPr>
            <a:xfrm>
              <a:off x="3962026" y="3175785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Think of an idea to share 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Piensa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para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compartir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E06206A-EE9C-3F3D-8401-DAB62CD3AF45}"/>
                </a:ext>
              </a:extLst>
            </p:cNvPr>
            <p:cNvSpPr/>
            <p:nvPr/>
          </p:nvSpPr>
          <p:spPr>
            <a:xfrm>
              <a:off x="3124200" y="4099411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Create (H</a:t>
              </a:r>
              <a:r>
                <a:rPr lang="es-ES" sz="1100" b="1" kern="1200" dirty="0" err="1"/>
                <a:t>acer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294B055-517E-E773-C690-4C690235D55A}"/>
                </a:ext>
              </a:extLst>
            </p:cNvPr>
            <p:cNvSpPr/>
            <p:nvPr/>
          </p:nvSpPr>
          <p:spPr>
            <a:xfrm>
              <a:off x="3962025" y="409855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Create your idea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Haces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tu</a:t>
              </a:r>
              <a:r>
                <a:rPr lang="en-US" sz="1600" kern="1200" dirty="0">
                  <a:solidFill>
                    <a:schemeClr val="accent2"/>
                  </a:solidFill>
                </a:rPr>
                <a:t> idea)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Test your ideas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Pon</a:t>
              </a:r>
              <a:r>
                <a:rPr lang="en-US" sz="1600" kern="1200" dirty="0">
                  <a:solidFill>
                    <a:schemeClr val="accent2"/>
                  </a:solidFill>
                </a:rPr>
                <a:t> a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prueba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tus</a:t>
              </a:r>
              <a:r>
                <a:rPr lang="en-US" sz="1600" kern="1200" dirty="0">
                  <a:solidFill>
                    <a:schemeClr val="accent2"/>
                  </a:solidFill>
                </a:rPr>
                <a:t> ideas)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B22AB8AB-49D8-E38E-3327-2446E9085C16}"/>
                </a:ext>
              </a:extLst>
            </p:cNvPr>
            <p:cNvSpPr/>
            <p:nvPr/>
          </p:nvSpPr>
          <p:spPr>
            <a:xfrm>
              <a:off x="3124200" y="502191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Improve (M</a:t>
              </a:r>
              <a:r>
                <a:rPr lang="es-ES" sz="1100" b="1" kern="1200" dirty="0" err="1"/>
                <a:t>ejorar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62D44D2-A32B-235A-127F-ACA743287335}"/>
                </a:ext>
              </a:extLst>
            </p:cNvPr>
            <p:cNvSpPr/>
            <p:nvPr/>
          </p:nvSpPr>
          <p:spPr>
            <a:xfrm>
              <a:off x="3962025" y="5021919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Look at the score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(Mira la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puntuación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Make the design better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Mejora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diseño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Repeat if needed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Repita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si</a:t>
              </a:r>
              <a:r>
                <a:rPr lang="en-US" sz="1600" kern="1200" dirty="0">
                  <a:solidFill>
                    <a:schemeClr val="accent2"/>
                  </a:solidFill>
                </a:rPr>
                <a:t> es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necesario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716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3910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Identify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9429CC-C4CF-0C84-786A-F8B69F7B47C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9146" y="5574384"/>
            <a:ext cx="6309360" cy="1290473"/>
            <a:chOff x="383828" y="5565703"/>
            <a:chExt cx="6318285" cy="129229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CEE9D8E-8B98-3D89-87DE-95AD8A7D017C}"/>
                </a:ext>
              </a:extLst>
            </p:cNvPr>
            <p:cNvSpPr/>
            <p:nvPr userDrawn="1"/>
          </p:nvSpPr>
          <p:spPr>
            <a:xfrm>
              <a:off x="383828" y="5565703"/>
              <a:ext cx="904607" cy="1292297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7CB5322-CD5E-5B9F-978F-8FF33419B5A4}"/>
                </a:ext>
              </a:extLst>
            </p:cNvPr>
            <p:cNvSpPr/>
            <p:nvPr userDrawn="1"/>
          </p:nvSpPr>
          <p:spPr>
            <a:xfrm>
              <a:off x="1288434" y="5566621"/>
              <a:ext cx="5413679" cy="839993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What is the problem?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¿Cuál es el problema?)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What are the rules? (Criteria/Constraints)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¿Cuáles son las normas? (Criterios/Restricciones))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27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3E7DC5F-003E-D617-D976-4FF18F28489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603750" y="1722438"/>
            <a:ext cx="7326313" cy="37560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CE5CD-1288-73F2-9840-7E8B1F015A46}"/>
              </a:ext>
            </a:extLst>
          </p:cNvPr>
          <p:cNvSpPr txBox="1"/>
          <p:nvPr userDrawn="1"/>
        </p:nvSpPr>
        <p:spPr>
          <a:xfrm>
            <a:off x="633132" y="1779791"/>
            <a:ext cx="36682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Can you classify them?  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do they have in common?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F16038"/>
                </a:solidFill>
              </a:rPr>
              <a:t>Estos</a:t>
            </a:r>
            <a:r>
              <a:rPr lang="en-US" sz="2400" dirty="0">
                <a:solidFill>
                  <a:srgbClr val="F16038"/>
                </a:solidFill>
              </a:rPr>
              <a:t> son </a:t>
            </a:r>
            <a:r>
              <a:rPr lang="en-US" sz="2400" dirty="0" err="1">
                <a:solidFill>
                  <a:srgbClr val="F16038"/>
                </a:solidFill>
              </a:rPr>
              <a:t>los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materiales</a:t>
            </a:r>
            <a:r>
              <a:rPr lang="en-US" sz="2400" dirty="0">
                <a:solidFill>
                  <a:srgbClr val="F16038"/>
                </a:solidFill>
              </a:rPr>
              <a:t> que </a:t>
            </a:r>
            <a:r>
              <a:rPr lang="en-US" sz="2400" dirty="0" err="1">
                <a:solidFill>
                  <a:srgbClr val="F16038"/>
                </a:solidFill>
              </a:rPr>
              <a:t>usaremos</a:t>
            </a:r>
            <a:r>
              <a:rPr lang="en-US" sz="2400" dirty="0">
                <a:solidFill>
                  <a:srgbClr val="F16038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Puedes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clasificarlos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Qué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tienen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común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6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BC96548-77F3-9935-4210-11B7968AE9DD}"/>
              </a:ext>
            </a:extLst>
          </p:cNvPr>
          <p:cNvSpPr/>
          <p:nvPr userDrawn="1"/>
        </p:nvSpPr>
        <p:spPr>
          <a:xfrm>
            <a:off x="381226" y="55807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00578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Imagine (</a:t>
            </a:r>
            <a:r>
              <a:rPr lang="es-ES" sz="1100" b="1" kern="1200" dirty="0">
                <a:latin typeface="+mj-lt"/>
              </a:rPr>
              <a:t>Imaginar)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10CDAD76-8334-09D2-CABF-391B5BD1394D}"/>
              </a:ext>
            </a:extLst>
          </p:cNvPr>
          <p:cNvSpPr/>
          <p:nvPr userDrawn="1"/>
        </p:nvSpPr>
        <p:spPr>
          <a:xfrm>
            <a:off x="1285832" y="5580760"/>
            <a:ext cx="5413679" cy="840002"/>
          </a:xfrm>
          <a:custGeom>
            <a:avLst/>
            <a:gdLst>
              <a:gd name="connsiteX0" fmla="*/ 129667 w 777989"/>
              <a:gd name="connsiteY0" fmla="*/ 0 h 5014022"/>
              <a:gd name="connsiteX1" fmla="*/ 648322 w 777989"/>
              <a:gd name="connsiteY1" fmla="*/ 0 h 5014022"/>
              <a:gd name="connsiteX2" fmla="*/ 777989 w 777989"/>
              <a:gd name="connsiteY2" fmla="*/ 129667 h 5014022"/>
              <a:gd name="connsiteX3" fmla="*/ 777989 w 777989"/>
              <a:gd name="connsiteY3" fmla="*/ 5014022 h 5014022"/>
              <a:gd name="connsiteX4" fmla="*/ 777989 w 777989"/>
              <a:gd name="connsiteY4" fmla="*/ 5014022 h 5014022"/>
              <a:gd name="connsiteX5" fmla="*/ 0 w 777989"/>
              <a:gd name="connsiteY5" fmla="*/ 5014022 h 5014022"/>
              <a:gd name="connsiteX6" fmla="*/ 0 w 777989"/>
              <a:gd name="connsiteY6" fmla="*/ 5014022 h 5014022"/>
              <a:gd name="connsiteX7" fmla="*/ 0 w 777989"/>
              <a:gd name="connsiteY7" fmla="*/ 129667 h 5014022"/>
              <a:gd name="connsiteX8" fmla="*/ 129667 w 777989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9" h="5014022">
                <a:moveTo>
                  <a:pt x="777989" y="835686"/>
                </a:moveTo>
                <a:lnTo>
                  <a:pt x="777989" y="4178336"/>
                </a:lnTo>
                <a:cubicBezTo>
                  <a:pt x="777989" y="4639870"/>
                  <a:pt x="768981" y="5014019"/>
                  <a:pt x="75786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9" y="3"/>
                </a:lnTo>
                <a:cubicBezTo>
                  <a:pt x="768981" y="3"/>
                  <a:pt x="777989" y="374152"/>
                  <a:pt x="777989" y="835686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00578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Explore the materials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Explorar los materiales)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Brainstorm ideas </a:t>
            </a:r>
            <a:r>
              <a:rPr lang="en-US" sz="16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(Tormenta de ideas)</a:t>
            </a:r>
          </a:p>
        </p:txBody>
      </p:sp>
    </p:spTree>
    <p:extLst>
      <p:ext uri="{BB962C8B-B14F-4D97-AF65-F5344CB8AC3E}">
        <p14:creationId xmlns:p14="http://schemas.microsoft.com/office/powerpoint/2010/main" val="282762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D7ECC451-D9C0-082D-D91E-8A9A54821D6E}"/>
              </a:ext>
            </a:extLst>
          </p:cNvPr>
          <p:cNvSpPr/>
          <p:nvPr userDrawn="1"/>
        </p:nvSpPr>
        <p:spPr>
          <a:xfrm>
            <a:off x="381226" y="55795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4D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Plan</a:t>
            </a:r>
          </a:p>
        </p:txBody>
      </p:sp>
      <p:sp>
        <p:nvSpPr>
          <p:cNvPr id="4" name="Freeform: Shape 9">
            <a:extLst>
              <a:ext uri="{FF2B5EF4-FFF2-40B4-BE49-F238E27FC236}">
                <a16:creationId xmlns:a16="http://schemas.microsoft.com/office/drawing/2014/main" id="{04A3FE71-1128-B230-359F-4844C74CC9B1}"/>
              </a:ext>
            </a:extLst>
          </p:cNvPr>
          <p:cNvSpPr/>
          <p:nvPr userDrawn="1"/>
        </p:nvSpPr>
        <p:spPr>
          <a:xfrm>
            <a:off x="1285833" y="5578358"/>
            <a:ext cx="5413678" cy="842404"/>
          </a:xfrm>
          <a:custGeom>
            <a:avLst/>
            <a:gdLst>
              <a:gd name="connsiteX0" fmla="*/ 130038 w 780214"/>
              <a:gd name="connsiteY0" fmla="*/ 0 h 5014022"/>
              <a:gd name="connsiteX1" fmla="*/ 650176 w 780214"/>
              <a:gd name="connsiteY1" fmla="*/ 0 h 5014022"/>
              <a:gd name="connsiteX2" fmla="*/ 780214 w 780214"/>
              <a:gd name="connsiteY2" fmla="*/ 130038 h 5014022"/>
              <a:gd name="connsiteX3" fmla="*/ 780214 w 780214"/>
              <a:gd name="connsiteY3" fmla="*/ 5014022 h 5014022"/>
              <a:gd name="connsiteX4" fmla="*/ 780214 w 780214"/>
              <a:gd name="connsiteY4" fmla="*/ 5014022 h 5014022"/>
              <a:gd name="connsiteX5" fmla="*/ 0 w 780214"/>
              <a:gd name="connsiteY5" fmla="*/ 5014022 h 5014022"/>
              <a:gd name="connsiteX6" fmla="*/ 0 w 780214"/>
              <a:gd name="connsiteY6" fmla="*/ 5014022 h 5014022"/>
              <a:gd name="connsiteX7" fmla="*/ 0 w 780214"/>
              <a:gd name="connsiteY7" fmla="*/ 130038 h 5014022"/>
              <a:gd name="connsiteX8" fmla="*/ 130038 w 780214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214" h="5014022">
                <a:moveTo>
                  <a:pt x="780214" y="835687"/>
                </a:moveTo>
                <a:lnTo>
                  <a:pt x="780214" y="4178335"/>
                </a:lnTo>
                <a:cubicBezTo>
                  <a:pt x="780214" y="4639870"/>
                  <a:pt x="771155" y="5014019"/>
                  <a:pt x="75997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9979" y="3"/>
                </a:lnTo>
                <a:cubicBezTo>
                  <a:pt x="771155" y="3"/>
                  <a:pt x="780214" y="374152"/>
                  <a:pt x="780214" y="835687"/>
                </a:cubicBezTo>
                <a:close/>
              </a:path>
            </a:pathLst>
          </a:custGeom>
          <a:noFill/>
          <a:ln w="12700" cap="flat" cmpd="sng" algn="ctr">
            <a:solidFill>
              <a:srgbClr val="824D9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77" rIns="46976" bIns="469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of an idea to share 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Piensa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para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compartir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group idea 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de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materials 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Reunir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materiales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1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6/20/24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5BF3-991E-4DBB-BC05-9615EE3D5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00"/>
                </a:solidFill>
              </a:rPr>
              <a:t>Finding My Dance</a:t>
            </a:r>
          </a:p>
        </p:txBody>
      </p:sp>
    </p:spTree>
    <p:extLst>
      <p:ext uri="{BB962C8B-B14F-4D97-AF65-F5344CB8AC3E}">
        <p14:creationId xmlns:p14="http://schemas.microsoft.com/office/powerpoint/2010/main" val="4086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Ria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got invited to perform a new dance at an upcoming festival. She is looking for some musicians who can create unique instruments for her dance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.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The instruments must be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loud enough for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Ria to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hear them on a stage that’s 6 meters away.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Today, you are going to put on your engineering hat to build some instruments for Ria’s dance performance. You will build an instrument in 25 minutes,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create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a rhythm to communicate choreography to Ria while she dances, and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 ensure that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the instrument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 be heard on a stage 6 meters away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46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F16038"/>
                </a:solidFill>
              </a:rPr>
              <a:t>Problema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Ria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fue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invitada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a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realizar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un nuevo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baile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en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próximo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festival. Ella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está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buscando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algunos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músicos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que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puedan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crear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instrumentos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únicos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para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su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baile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. Los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instrumentos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deben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tener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el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volumen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suficiente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para que Ria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los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escuche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en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escenario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 a 6 metros de </a:t>
            </a:r>
            <a:r>
              <a:rPr lang="en-US" sz="2400" b="1" dirty="0" err="1">
                <a:solidFill>
                  <a:srgbClr val="F16038"/>
                </a:solidFill>
                <a:latin typeface="Arial"/>
                <a:cs typeface="Arial"/>
              </a:rPr>
              <a:t>distancia</a:t>
            </a:r>
            <a:r>
              <a:rPr lang="en-US" sz="2400" b="1" dirty="0">
                <a:solidFill>
                  <a:srgbClr val="F16038"/>
                </a:solidFill>
                <a:latin typeface="Arial"/>
                <a:cs typeface="Arial"/>
              </a:rPr>
              <a:t>.</a:t>
            </a:r>
          </a:p>
          <a:p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Hoy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te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vas a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poner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tu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sombrero de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ingeniero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para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construir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algunos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instrumentos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para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el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espectáculo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de danza de Ria.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Construirás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instrumento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en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25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minutos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crearás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ritmo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para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comunicarle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una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coreografía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a Ria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mientras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baila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y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te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asegurarás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de que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el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instrumento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se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pueda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escuchar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en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un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escenario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 a 6 metros de </a:t>
            </a:r>
            <a:r>
              <a:rPr lang="en-US" sz="2400" dirty="0" err="1">
                <a:solidFill>
                  <a:srgbClr val="F16038"/>
                </a:solidFill>
                <a:latin typeface="Arial"/>
                <a:cs typeface="Arial"/>
              </a:rPr>
              <a:t>distancia</a:t>
            </a:r>
            <a:r>
              <a:rPr lang="en-US" sz="2400" dirty="0">
                <a:solidFill>
                  <a:srgbClr val="F16038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10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A successful instrument design should include the following:</a:t>
            </a:r>
            <a:endParaRPr lang="en-US" sz="1600" b="1" dirty="0">
              <a:solidFill>
                <a:srgbClr val="000000"/>
              </a:solidFill>
              <a:cs typeface="Arial"/>
            </a:endParaRPr>
          </a:p>
          <a:p>
            <a:endParaRPr lang="en-US" sz="1600" b="1" dirty="0">
              <a:solidFill>
                <a:srgbClr val="000000"/>
              </a:solidFill>
              <a:latin typeface="Arial"/>
              <a:ea typeface="Malgun Gothic"/>
              <a:cs typeface="Arial" panose="020B0604020202020204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height of 20 centimeters tall or wide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At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least 5 different materials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played without falling apart for 30 seconds during the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test 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heard from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6 meters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away when played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Create a rhythm that communicates choreography to Ria during the dance</a:t>
            </a: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Arial"/>
              <a:ea typeface="Malgun Gothic"/>
              <a:cs typeface="Times New Roman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Bonus Points: The greater the number of different materials used to build the instrument the more bonus points students will receive.</a:t>
            </a:r>
            <a:endParaRPr lang="en-US" dirty="0"/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:</a:t>
            </a:r>
            <a:endParaRPr lang="es" sz="16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lvl="1"/>
            <a:endParaRPr lang="e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Una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altura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20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centímetros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alto o ancho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Al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menos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5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Juega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sin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desmoronarse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30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segundos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prueba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Ser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escuchado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6 metros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distancia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se reproduce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Crea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un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ritmo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que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comunique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coreografía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Ria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baile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/>
            <a:endParaRPr lang="en-US" sz="14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: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mayor sea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número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utilizados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para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construir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más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recibirán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los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estudiantes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F1603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908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Constraints: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25 minutes to build the instrument.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 will use no more than 20 items to build your instrument.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Counters: </a:t>
            </a:r>
            <a:r>
              <a:rPr lang="en-US" sz="2400" dirty="0">
                <a:solidFill>
                  <a:srgbClr val="000000"/>
                </a:solidFill>
              </a:rPr>
              <a:t>You will have 20 counters to complete this challenge.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25-minute design phase.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2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accent2"/>
                </a:solidFill>
              </a:rPr>
              <a:t>Restricciones</a:t>
            </a:r>
            <a:r>
              <a:rPr lang="en-US">
                <a:solidFill>
                  <a:schemeClr val="accent2"/>
                </a:solidFill>
              </a:rPr>
              <a:t>: (</a:t>
            </a:r>
            <a:r>
              <a:rPr lang="en-US" err="1">
                <a:solidFill>
                  <a:schemeClr val="accent2"/>
                </a:solidFill>
              </a:rPr>
              <a:t>Limitaciones</a:t>
            </a:r>
            <a:r>
              <a:rPr lang="en-US">
                <a:solidFill>
                  <a:schemeClr val="accent2"/>
                </a:solidFill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chemeClr val="accent2"/>
                </a:solidFill>
              </a:rPr>
              <a:t>Límite</a:t>
            </a:r>
            <a:r>
              <a:rPr lang="en-US" sz="2400" u="sng" dirty="0">
                <a:solidFill>
                  <a:schemeClr val="accent2"/>
                </a:solidFill>
              </a:rPr>
              <a:t> de </a:t>
            </a:r>
            <a:r>
              <a:rPr lang="en-US" sz="2400" u="sng" dirty="0" err="1">
                <a:solidFill>
                  <a:schemeClr val="accent2"/>
                </a:solidFill>
              </a:rPr>
              <a:t>Tiempo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Tendrás</a:t>
            </a:r>
            <a:r>
              <a:rPr lang="en-US" sz="2400" dirty="0">
                <a:solidFill>
                  <a:schemeClr val="accent2"/>
                </a:solidFill>
              </a:rPr>
              <a:t> 25 </a:t>
            </a:r>
            <a:r>
              <a:rPr lang="en-US" sz="2400" dirty="0" err="1">
                <a:solidFill>
                  <a:schemeClr val="accent2"/>
                </a:solidFill>
              </a:rPr>
              <a:t>minutos</a:t>
            </a:r>
            <a:r>
              <a:rPr lang="en-US" sz="2400" dirty="0">
                <a:solidFill>
                  <a:schemeClr val="accent2"/>
                </a:solidFill>
              </a:rPr>
              <a:t> para </a:t>
            </a:r>
            <a:r>
              <a:rPr lang="en-US" sz="2400" dirty="0" err="1">
                <a:solidFill>
                  <a:schemeClr val="accent2"/>
                </a:solidFill>
              </a:rPr>
              <a:t>construir</a:t>
            </a:r>
            <a:r>
              <a:rPr lang="en-US" sz="2400" dirty="0">
                <a:solidFill>
                  <a:schemeClr val="accent2"/>
                </a:solidFill>
              </a:rPr>
              <a:t> la </a:t>
            </a:r>
            <a:r>
              <a:rPr lang="es-ES" sz="2400" dirty="0">
                <a:solidFill>
                  <a:schemeClr val="accent2"/>
                </a:solidFill>
              </a:rPr>
              <a:t>instrumento.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u="sng" dirty="0" err="1">
                <a:solidFill>
                  <a:schemeClr val="accent2"/>
                </a:solidFill>
              </a:rPr>
              <a:t>Materiales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No </a:t>
            </a:r>
            <a:r>
              <a:rPr lang="en-US" sz="2400" dirty="0" err="1">
                <a:solidFill>
                  <a:schemeClr val="accent2"/>
                </a:solidFill>
              </a:rPr>
              <a:t>utilizará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más</a:t>
            </a:r>
            <a:r>
              <a:rPr lang="en-US" sz="2400" dirty="0">
                <a:solidFill>
                  <a:schemeClr val="accent2"/>
                </a:solidFill>
              </a:rPr>
              <a:t> de 20 </a:t>
            </a:r>
            <a:r>
              <a:rPr lang="en-US" sz="2400" dirty="0" err="1">
                <a:solidFill>
                  <a:schemeClr val="accent2"/>
                </a:solidFill>
              </a:rPr>
              <a:t>elementos</a:t>
            </a:r>
            <a:r>
              <a:rPr lang="en-US" sz="2400" dirty="0">
                <a:solidFill>
                  <a:schemeClr val="accent2"/>
                </a:solidFill>
              </a:rPr>
              <a:t> para </a:t>
            </a:r>
            <a:r>
              <a:rPr lang="en-US" sz="2400" dirty="0" err="1">
                <a:solidFill>
                  <a:schemeClr val="accent2"/>
                </a:solidFill>
              </a:rPr>
              <a:t>construir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tu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s-ES" sz="2400" dirty="0">
                <a:solidFill>
                  <a:schemeClr val="accent2"/>
                </a:solidFill>
              </a:rPr>
              <a:t>instrumento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u="sng" dirty="0" err="1">
                <a:solidFill>
                  <a:schemeClr val="accent2"/>
                </a:solidFill>
              </a:rPr>
              <a:t>Contadores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Tendrás</a:t>
            </a:r>
            <a:r>
              <a:rPr lang="en-US" sz="2400" dirty="0">
                <a:solidFill>
                  <a:schemeClr val="accent2"/>
                </a:solidFill>
              </a:rPr>
              <a:t> 20 </a:t>
            </a:r>
            <a:r>
              <a:rPr lang="en-US" sz="2400" dirty="0" err="1">
                <a:solidFill>
                  <a:schemeClr val="accent2"/>
                </a:solidFill>
              </a:rPr>
              <a:t>contadores</a:t>
            </a:r>
            <a:r>
              <a:rPr lang="en-US" sz="2400" dirty="0">
                <a:solidFill>
                  <a:schemeClr val="accent2"/>
                </a:solidFill>
              </a:rPr>
              <a:t> para </a:t>
            </a:r>
            <a:r>
              <a:rPr lang="en-US" sz="2400" dirty="0" err="1">
                <a:solidFill>
                  <a:schemeClr val="accent2"/>
                </a:solidFill>
              </a:rPr>
              <a:t>completar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este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desafío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u="sng" dirty="0" err="1">
                <a:solidFill>
                  <a:schemeClr val="accent2"/>
                </a:solidFill>
              </a:rPr>
              <a:t>Colaboración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s-ES" sz="2400" dirty="0">
                <a:solidFill>
                  <a:schemeClr val="accent2"/>
                </a:solidFill>
              </a:rPr>
              <a:t>Se debe utilizar un elemento de diseño de cada miembro del equipo en el diseño final.</a:t>
            </a:r>
          </a:p>
          <a:p>
            <a:r>
              <a:rPr lang="en-US" sz="2400" u="sng" dirty="0" err="1">
                <a:solidFill>
                  <a:schemeClr val="accent2"/>
                </a:solidFill>
              </a:rPr>
              <a:t>Rediseño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Cada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equipo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puede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probar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su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prototipo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tantas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veces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como</a:t>
            </a:r>
            <a:r>
              <a:rPr lang="en-US" sz="2400" dirty="0">
                <a:solidFill>
                  <a:schemeClr val="accent2"/>
                </a:solidFill>
              </a:rPr>
              <a:t> sea </a:t>
            </a:r>
            <a:r>
              <a:rPr lang="en-US" sz="2400" dirty="0" err="1">
                <a:solidFill>
                  <a:schemeClr val="accent2"/>
                </a:solidFill>
              </a:rPr>
              <a:t>necesario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durante</a:t>
            </a:r>
            <a:r>
              <a:rPr lang="en-US" sz="2400" dirty="0">
                <a:solidFill>
                  <a:schemeClr val="accent2"/>
                </a:solidFill>
              </a:rPr>
              <a:t> la </a:t>
            </a:r>
            <a:r>
              <a:rPr lang="en-US" sz="2400" dirty="0" err="1">
                <a:solidFill>
                  <a:schemeClr val="accent2"/>
                </a:solidFill>
              </a:rPr>
              <a:t>fase</a:t>
            </a:r>
            <a:r>
              <a:rPr lang="en-US" sz="2400" dirty="0">
                <a:solidFill>
                  <a:schemeClr val="accent2"/>
                </a:solidFill>
              </a:rPr>
              <a:t> de </a:t>
            </a:r>
            <a:r>
              <a:rPr lang="en-US" sz="2400" dirty="0" err="1">
                <a:solidFill>
                  <a:schemeClr val="accent2"/>
                </a:solidFill>
              </a:rPr>
              <a:t>diseño</a:t>
            </a:r>
            <a:r>
              <a:rPr lang="en-US" sz="2400" dirty="0">
                <a:solidFill>
                  <a:schemeClr val="accent2"/>
                </a:solidFill>
              </a:rPr>
              <a:t> de 25 </a:t>
            </a:r>
            <a:r>
              <a:rPr lang="en-US" sz="2400" dirty="0" err="1">
                <a:solidFill>
                  <a:schemeClr val="accent2"/>
                </a:solidFill>
              </a:rPr>
              <a:t>minutos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818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Materials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Explorar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Materiales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68801"/>
              </p:ext>
            </p:extLst>
          </p:nvPr>
        </p:nvGraphicFramePr>
        <p:xfrm>
          <a:off x="4476750" y="1599708"/>
          <a:ext cx="6038019" cy="37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348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347671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</a:rPr>
                        <a:t>Materials (Materiales)​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</a:rPr>
                        <a:t>Cost (Costo)​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Paper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Papel de Construcción)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sheet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Toilet Paper Rolls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Rollo de Cartón)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roll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6350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Scotch Tape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(C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inta Adhesiva)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5 counters per roll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Glue Sticks 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(Barras de 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Pegamento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counters per stick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Pony Beads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(Perlas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Poni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counters per 5 beads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Scissors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pair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Markers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Marcadores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marker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966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Plastic Eggs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(Huevos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Plastico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2 counters per egg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Spoon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(Cuchara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Plástico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counters per spoon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267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Rubber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Bands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Bandas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Goma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band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786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Popsicle Sticks </a:t>
                      </a:r>
                      <a:r>
                        <a:rPr lang="en-U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(P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alitos de Helados)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2 sticks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07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42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chemeClr val="accent2"/>
                </a:solidFill>
              </a:rPr>
              <a:t>(Idea Genial)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0400" dirty="0">
                <a:solidFill>
                  <a:srgbClr val="000000"/>
                </a:solidFill>
              </a:rPr>
              <a:t>1 minute: Individual Design</a:t>
            </a:r>
          </a:p>
          <a:p>
            <a:pPr lvl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8800" dirty="0">
                <a:solidFill>
                  <a:srgbClr val="000000"/>
                </a:solidFill>
              </a:rPr>
              <a:t>Draw a plan of how you think the instrument for Ria should look.</a:t>
            </a:r>
            <a:endParaRPr lang="en-US" sz="880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0400" dirty="0">
                <a:solidFill>
                  <a:srgbClr val="000000"/>
                </a:solidFill>
              </a:rPr>
              <a:t>5 minutes: Each member presents their ideas to the group.</a:t>
            </a:r>
            <a:endParaRPr lang="en-US" sz="104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8800" dirty="0">
                <a:solidFill>
                  <a:srgbClr val="000000"/>
                </a:solidFill>
              </a:rPr>
              <a:t>Share your ideas and focus on things you like the most about your idea that you would like to see be used as a design element for the final design.</a:t>
            </a:r>
            <a:endParaRPr lang="en-US" sz="8800" dirty="0">
              <a:solidFill>
                <a:srgbClr val="000000"/>
              </a:solidFill>
              <a:cs typeface="Arial"/>
            </a:endParaRPr>
          </a:p>
          <a:p>
            <a:pPr marL="45720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1000"/>
              </a:spcBef>
              <a:buNone/>
            </a:pPr>
            <a:endParaRPr lang="en-US" sz="49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0400" dirty="0">
                <a:solidFill>
                  <a:schemeClr val="accent2"/>
                </a:solidFill>
              </a:rPr>
              <a:t>1 </a:t>
            </a:r>
            <a:r>
              <a:rPr lang="en-US" sz="10400" dirty="0" err="1">
                <a:solidFill>
                  <a:schemeClr val="accent2"/>
                </a:solidFill>
              </a:rPr>
              <a:t>minuto</a:t>
            </a:r>
            <a:r>
              <a:rPr lang="en-US" sz="10400" dirty="0">
                <a:solidFill>
                  <a:schemeClr val="accent2"/>
                </a:solidFill>
              </a:rPr>
              <a:t>: </a:t>
            </a:r>
            <a:r>
              <a:rPr lang="en-US" sz="10400" dirty="0" err="1">
                <a:solidFill>
                  <a:schemeClr val="accent2"/>
                </a:solidFill>
              </a:rPr>
              <a:t>Diseño</a:t>
            </a:r>
            <a:r>
              <a:rPr lang="en-US" sz="10400" dirty="0">
                <a:solidFill>
                  <a:schemeClr val="accent2"/>
                </a:solidFill>
              </a:rPr>
              <a:t> Individual</a:t>
            </a:r>
            <a:endParaRPr lang="en-US" sz="10400" dirty="0">
              <a:solidFill>
                <a:schemeClr val="accent2"/>
              </a:solidFill>
              <a:cs typeface="Arial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8800" dirty="0" err="1">
                <a:solidFill>
                  <a:schemeClr val="accent2"/>
                </a:solidFill>
              </a:rPr>
              <a:t>Dibuja</a:t>
            </a:r>
            <a:r>
              <a:rPr lang="en-US" sz="8800" dirty="0">
                <a:solidFill>
                  <a:schemeClr val="accent2"/>
                </a:solidFill>
              </a:rPr>
              <a:t> un plan de </a:t>
            </a:r>
            <a:r>
              <a:rPr lang="en-US" sz="8800" dirty="0" err="1">
                <a:solidFill>
                  <a:schemeClr val="accent2"/>
                </a:solidFill>
              </a:rPr>
              <a:t>cómo</a:t>
            </a:r>
            <a:r>
              <a:rPr lang="en-US" sz="8800" dirty="0">
                <a:solidFill>
                  <a:schemeClr val="accent2"/>
                </a:solidFill>
              </a:rPr>
              <a:t> </a:t>
            </a:r>
            <a:r>
              <a:rPr lang="en-US" sz="8800" dirty="0" err="1">
                <a:solidFill>
                  <a:schemeClr val="accent2"/>
                </a:solidFill>
              </a:rPr>
              <a:t>crees</a:t>
            </a:r>
            <a:r>
              <a:rPr lang="en-US" sz="8800" dirty="0">
                <a:solidFill>
                  <a:schemeClr val="accent2"/>
                </a:solidFill>
              </a:rPr>
              <a:t> que </a:t>
            </a:r>
            <a:r>
              <a:rPr lang="en-US" sz="8800" dirty="0" err="1">
                <a:solidFill>
                  <a:schemeClr val="accent2"/>
                </a:solidFill>
              </a:rPr>
              <a:t>debería</a:t>
            </a:r>
            <a:r>
              <a:rPr lang="en-US" sz="8800" dirty="0">
                <a:solidFill>
                  <a:schemeClr val="accent2"/>
                </a:solidFill>
              </a:rPr>
              <a:t> verse </a:t>
            </a:r>
            <a:r>
              <a:rPr lang="en-US" sz="8800" dirty="0" err="1">
                <a:solidFill>
                  <a:schemeClr val="accent2"/>
                </a:solidFill>
              </a:rPr>
              <a:t>el</a:t>
            </a:r>
            <a:r>
              <a:rPr lang="en-US" sz="8800" dirty="0">
                <a:solidFill>
                  <a:schemeClr val="accent2"/>
                </a:solidFill>
              </a:rPr>
              <a:t> </a:t>
            </a:r>
            <a:r>
              <a:rPr lang="es-ES" sz="8800" dirty="0">
                <a:solidFill>
                  <a:schemeClr val="accent2"/>
                </a:solidFill>
              </a:rPr>
              <a:t>instrumento</a:t>
            </a:r>
            <a:r>
              <a:rPr lang="en-US" sz="8800" dirty="0">
                <a:solidFill>
                  <a:schemeClr val="accent2"/>
                </a:solidFill>
              </a:rPr>
              <a:t> para Ria.</a:t>
            </a:r>
            <a:endParaRPr lang="en-US" sz="8800" dirty="0">
              <a:solidFill>
                <a:schemeClr val="accent2"/>
              </a:solidFill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10400" dirty="0">
                <a:solidFill>
                  <a:schemeClr val="accent2"/>
                </a:solidFill>
              </a:rPr>
              <a:t>5 </a:t>
            </a:r>
            <a:r>
              <a:rPr lang="en-US" sz="10400" dirty="0" err="1">
                <a:solidFill>
                  <a:schemeClr val="accent2"/>
                </a:solidFill>
              </a:rPr>
              <a:t>minutos</a:t>
            </a:r>
            <a:r>
              <a:rPr lang="en-US" sz="10400" dirty="0">
                <a:solidFill>
                  <a:schemeClr val="accent2"/>
                </a:solidFill>
              </a:rPr>
              <a:t>: </a:t>
            </a:r>
            <a:r>
              <a:rPr lang="en-US" sz="10400" dirty="0" err="1">
                <a:solidFill>
                  <a:schemeClr val="accent2"/>
                </a:solidFill>
              </a:rPr>
              <a:t>Cada</a:t>
            </a:r>
            <a:r>
              <a:rPr lang="en-US" sz="10400" dirty="0">
                <a:solidFill>
                  <a:schemeClr val="accent2"/>
                </a:solidFill>
              </a:rPr>
              <a:t> </a:t>
            </a:r>
            <a:r>
              <a:rPr lang="en-US" sz="10400" dirty="0" err="1">
                <a:solidFill>
                  <a:schemeClr val="accent2"/>
                </a:solidFill>
              </a:rPr>
              <a:t>miembro</a:t>
            </a:r>
            <a:r>
              <a:rPr lang="en-US" sz="10400" dirty="0">
                <a:solidFill>
                  <a:schemeClr val="accent2"/>
                </a:solidFill>
              </a:rPr>
              <a:t> </a:t>
            </a:r>
            <a:r>
              <a:rPr lang="en-US" sz="10400" dirty="0" err="1">
                <a:solidFill>
                  <a:schemeClr val="accent2"/>
                </a:solidFill>
              </a:rPr>
              <a:t>presenta</a:t>
            </a:r>
            <a:r>
              <a:rPr lang="en-US" sz="10400" dirty="0">
                <a:solidFill>
                  <a:schemeClr val="accent2"/>
                </a:solidFill>
              </a:rPr>
              <a:t> sus ideas al </a:t>
            </a:r>
            <a:r>
              <a:rPr lang="en-US" sz="10400" dirty="0" err="1">
                <a:solidFill>
                  <a:schemeClr val="accent2"/>
                </a:solidFill>
              </a:rPr>
              <a:t>grupo</a:t>
            </a:r>
            <a:r>
              <a:rPr lang="en-US" sz="10400" dirty="0">
                <a:solidFill>
                  <a:schemeClr val="accent2"/>
                </a:solidFill>
              </a:rPr>
              <a:t>.</a:t>
            </a:r>
            <a:endParaRPr lang="en-US" sz="10400" dirty="0">
              <a:solidFill>
                <a:schemeClr val="accent2"/>
              </a:solidFill>
              <a:cs typeface="Arial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s-ES" sz="8800" dirty="0">
                <a:solidFill>
                  <a:schemeClr val="accent2"/>
                </a:solidFill>
              </a:rPr>
              <a:t>Comparta tus ideas y concéntrese en las cosas que más le gustan de su idea que le gustaría que se usaran como elemento de diseño para el diseño final.</a:t>
            </a:r>
            <a:endParaRPr lang="en-US" sz="88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5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Materials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Reunir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Materiales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445E45-839A-4EDA-1641-34377D20CB1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solidFill>
                  <a:srgbClr val="000000"/>
                </a:solidFill>
              </a:rPr>
              <a:t>A successful instrument design should include the following:</a:t>
            </a:r>
            <a:endParaRPr lang="en-US" sz="1600" b="1">
              <a:solidFill>
                <a:srgbClr val="000000"/>
              </a:solidFill>
              <a:cs typeface="Arial"/>
            </a:endParaRPr>
          </a:p>
          <a:p>
            <a:endParaRPr lang="en-US" sz="1600" b="1">
              <a:solidFill>
                <a:srgbClr val="000000"/>
              </a:solidFill>
              <a:latin typeface="Arial"/>
              <a:ea typeface="Malgun Gothic"/>
              <a:cs typeface="Arial" panose="020B0604020202020204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 height of 20 centimeters tall or wide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At least 5 different materials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 played without falling apart for 30 seconds during the test </a:t>
            </a:r>
            <a:endParaRPr lang="en-US" sz="140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 heard from </a:t>
            </a:r>
            <a:r>
              <a:rPr lang="en-US" sz="140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6 meters </a:t>
            </a:r>
            <a:r>
              <a:rPr lang="en-US" sz="140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away when played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Create a rhythm that communicates choreography to Ria during the dance</a:t>
            </a: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>
              <a:solidFill>
                <a:srgbClr val="000000"/>
              </a:solidFill>
              <a:latin typeface="Arial"/>
              <a:ea typeface="Malgun Gothic"/>
              <a:cs typeface="Times New Roman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Bonus Points: The greater the number of different materials used to build the instrument the more bonus points students will receive.</a:t>
            </a:r>
            <a:endParaRPr lang="en-US"/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>
              <a:solidFill>
                <a:srgbClr val="F16038"/>
              </a:solidFill>
              <a:ea typeface="+mn-lt"/>
              <a:cs typeface="+mn-lt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" sz="1600">
              <a:solidFill>
                <a:srgbClr val="F16038"/>
              </a:solidFill>
              <a:ea typeface="+mn-lt"/>
              <a:cs typeface="+mn-lt"/>
            </a:endParaRPr>
          </a:p>
          <a:p>
            <a:r>
              <a:rPr lang="en-US" sz="1600" b="1">
                <a:solidFill>
                  <a:srgbClr val="F16038"/>
                </a:solidFill>
                <a:ea typeface="+mn-lt"/>
                <a:cs typeface="+mn-lt"/>
              </a:rPr>
              <a:t>Un diseño de instrumento exitoso debe incluir lo siguiente:</a:t>
            </a:r>
            <a:endParaRPr lang="es" sz="1600" b="1">
              <a:solidFill>
                <a:srgbClr val="F16038"/>
              </a:solidFill>
              <a:ea typeface="+mn-lt"/>
              <a:cs typeface="+mn-lt"/>
            </a:endParaRPr>
          </a:p>
          <a:p>
            <a:pPr lvl="1"/>
            <a:endParaRPr lang="es" sz="140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>
                <a:solidFill>
                  <a:srgbClr val="F16038"/>
                </a:solidFill>
                <a:ea typeface="+mn-lt"/>
                <a:cs typeface="+mn-lt"/>
              </a:rPr>
              <a:t>Una altura de 20 centímetros de alto o ancho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>
                <a:solidFill>
                  <a:srgbClr val="F16038"/>
                </a:solidFill>
                <a:ea typeface="+mn-lt"/>
                <a:cs typeface="+mn-lt"/>
              </a:rPr>
              <a:t>Al menos 5 materiales diferentes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>
                <a:solidFill>
                  <a:srgbClr val="F16038"/>
                </a:solidFill>
                <a:ea typeface="+mn-lt"/>
                <a:cs typeface="+mn-lt"/>
              </a:rPr>
              <a:t>Juega sin desmoronarse durante 30 segundos durante la prueba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>
                <a:solidFill>
                  <a:srgbClr val="F16038"/>
                </a:solidFill>
                <a:ea typeface="+mn-lt"/>
                <a:cs typeface="+mn-lt"/>
              </a:rPr>
              <a:t>Ser escuchado a 6 metros de distancia cuando se reproduce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>
                <a:solidFill>
                  <a:srgbClr val="F16038"/>
                </a:solidFill>
                <a:ea typeface="+mn-lt"/>
                <a:cs typeface="+mn-lt"/>
              </a:rPr>
              <a:t>Crea un ritmo que comunique la coreografía a Ria durante el baile</a:t>
            </a:r>
          </a:p>
          <a:p>
            <a:pPr lvl="1"/>
            <a:endParaRPr lang="en-US" sz="1400" b="1">
              <a:solidFill>
                <a:srgbClr val="F16038"/>
              </a:solidFill>
              <a:ea typeface="+mn-lt"/>
              <a:cs typeface="+mn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400">
                <a:solidFill>
                  <a:srgbClr val="F16038"/>
                </a:solidFill>
                <a:ea typeface="+mn-lt"/>
                <a:cs typeface="+mn-lt"/>
              </a:rPr>
              <a:t>Puntos de Bonificación: Cuanto mayor sea el número de diferentes materiales utilizados para construir el instrumento más puntos de bonificación recibirán los estudiantes.</a:t>
            </a:r>
            <a:endParaRPr lang="en-US" sz="2000" dirty="0">
              <a:solidFill>
                <a:srgbClr val="F1603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530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Responsabilidades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los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Miembros</a:t>
            </a:r>
            <a:r>
              <a:rPr lang="en-US" dirty="0">
                <a:solidFill>
                  <a:schemeClr val="accent2"/>
                </a:solidFill>
              </a:rPr>
              <a:t> del </a:t>
            </a:r>
            <a:r>
              <a:rPr lang="en-US" dirty="0" err="1">
                <a:solidFill>
                  <a:schemeClr val="accent2"/>
                </a:solidFill>
              </a:rPr>
              <a:t>Equipo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C62D-C606-4422-92BF-1443C4AED2FA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000" dirty="0">
                <a:solidFill>
                  <a:srgbClr val="000000"/>
                </a:solidFill>
              </a:rPr>
              <a:t>Assign responsibilities of each team member during the process.</a:t>
            </a:r>
            <a:endParaRPr lang="en-US" sz="2000" dirty="0">
              <a:solidFill>
                <a:srgbClr val="000000"/>
              </a:solidFill>
              <a:cs typeface="Arial" panose="020B0604020202020204"/>
            </a:endParaRPr>
          </a:p>
          <a:p>
            <a:pPr lvl="1">
              <a:lnSpc>
                <a:spcPct val="110000"/>
              </a:lnSpc>
            </a:pPr>
            <a:r>
              <a:rPr lang="en-US" sz="2000" u="sng" dirty="0">
                <a:solidFill>
                  <a:srgbClr val="000000"/>
                </a:solidFill>
              </a:rPr>
              <a:t>Material Manager: </a:t>
            </a:r>
            <a:r>
              <a:rPr lang="en-US" sz="2000" dirty="0">
                <a:solidFill>
                  <a:srgbClr val="000000"/>
                </a:solidFill>
              </a:rPr>
              <a:t>collects materials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2000" u="sng" dirty="0">
                <a:solidFill>
                  <a:srgbClr val="000000"/>
                </a:solidFill>
              </a:rPr>
              <a:t>Banker: </a:t>
            </a:r>
            <a:r>
              <a:rPr lang="en-US" sz="2000" dirty="0">
                <a:solidFill>
                  <a:srgbClr val="000000"/>
                </a:solidFill>
              </a:rPr>
              <a:t>manages the counters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2000" u="sng" dirty="0">
                <a:solidFill>
                  <a:srgbClr val="000000"/>
                </a:solidFill>
              </a:rPr>
              <a:t>Head Engineer</a:t>
            </a:r>
            <a:r>
              <a:rPr lang="en-US" sz="2000" dirty="0">
                <a:solidFill>
                  <a:srgbClr val="000000"/>
                </a:solidFill>
              </a:rPr>
              <a:t>: measure the instrument 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2000" u="sng" dirty="0">
                <a:solidFill>
                  <a:srgbClr val="000000"/>
                </a:solidFill>
              </a:rPr>
              <a:t>Quality Control Manager: </a:t>
            </a:r>
            <a:r>
              <a:rPr lang="en-US" sz="2000" dirty="0">
                <a:solidFill>
                  <a:srgbClr val="000000"/>
                </a:solidFill>
              </a:rPr>
              <a:t>match the design to the prototype</a:t>
            </a: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2000" dirty="0" err="1">
                <a:solidFill>
                  <a:schemeClr val="accent2"/>
                </a:solidFill>
              </a:rPr>
              <a:t>Asignar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responsabilidades</a:t>
            </a:r>
            <a:r>
              <a:rPr lang="en-US" sz="2000" dirty="0">
                <a:solidFill>
                  <a:schemeClr val="accent2"/>
                </a:solidFill>
              </a:rPr>
              <a:t> de </a:t>
            </a:r>
            <a:r>
              <a:rPr lang="en-US" sz="2000" dirty="0" err="1">
                <a:solidFill>
                  <a:schemeClr val="accent2"/>
                </a:solidFill>
              </a:rPr>
              <a:t>cada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miembro</a:t>
            </a:r>
            <a:r>
              <a:rPr lang="en-US" sz="2000" dirty="0">
                <a:solidFill>
                  <a:schemeClr val="accent2"/>
                </a:solidFill>
              </a:rPr>
              <a:t> del </a:t>
            </a:r>
            <a:r>
              <a:rPr lang="en-US" sz="2000" dirty="0" err="1">
                <a:solidFill>
                  <a:schemeClr val="accent2"/>
                </a:solidFill>
              </a:rPr>
              <a:t>equipo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durante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el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proceso</a:t>
            </a:r>
            <a:r>
              <a:rPr lang="en-US" sz="2000" dirty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2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2000" u="sng" dirty="0" err="1">
                <a:solidFill>
                  <a:schemeClr val="accent2"/>
                </a:solidFill>
              </a:rPr>
              <a:t>Administrador</a:t>
            </a:r>
            <a:r>
              <a:rPr lang="en-US" sz="2000" u="sng" dirty="0">
                <a:solidFill>
                  <a:schemeClr val="accent2"/>
                </a:solidFill>
              </a:rPr>
              <a:t> de </a:t>
            </a:r>
            <a:r>
              <a:rPr lang="en-US" sz="2000" u="sng" dirty="0" err="1">
                <a:solidFill>
                  <a:schemeClr val="accent2"/>
                </a:solidFill>
              </a:rPr>
              <a:t>Materiales</a:t>
            </a:r>
            <a:r>
              <a:rPr lang="en-US" sz="2000" u="sng" dirty="0">
                <a:solidFill>
                  <a:schemeClr val="accent2"/>
                </a:solidFill>
              </a:rPr>
              <a:t>: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recopila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materiales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000" u="sng" dirty="0" err="1">
                <a:solidFill>
                  <a:schemeClr val="accent2"/>
                </a:solidFill>
              </a:rPr>
              <a:t>Banquero</a:t>
            </a:r>
            <a:r>
              <a:rPr lang="en-US" sz="2000" u="sng" dirty="0">
                <a:solidFill>
                  <a:schemeClr val="accent2"/>
                </a:solidFill>
              </a:rPr>
              <a:t>: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maneja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los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contadores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000" u="sng" dirty="0" err="1">
                <a:solidFill>
                  <a:schemeClr val="accent2"/>
                </a:solidFill>
              </a:rPr>
              <a:t>Ingeniero</a:t>
            </a:r>
            <a:r>
              <a:rPr lang="en-US" sz="2000" u="sng" dirty="0">
                <a:solidFill>
                  <a:schemeClr val="accent2"/>
                </a:solidFill>
              </a:rPr>
              <a:t> Jefe: </a:t>
            </a:r>
            <a:r>
              <a:rPr lang="en-US" sz="2000" dirty="0" err="1">
                <a:solidFill>
                  <a:schemeClr val="accent2"/>
                </a:solidFill>
              </a:rPr>
              <a:t>medir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el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instrumento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000" u="sng" dirty="0" err="1">
                <a:solidFill>
                  <a:schemeClr val="accent2"/>
                </a:solidFill>
              </a:rPr>
              <a:t>Gerente</a:t>
            </a:r>
            <a:r>
              <a:rPr lang="en-US" sz="2000" u="sng" dirty="0">
                <a:solidFill>
                  <a:schemeClr val="accent2"/>
                </a:solidFill>
              </a:rPr>
              <a:t> de Control de Calidad: </a:t>
            </a:r>
            <a:r>
              <a:rPr lang="en-US" sz="2000" dirty="0" err="1">
                <a:solidFill>
                  <a:schemeClr val="accent2"/>
                </a:solidFill>
              </a:rPr>
              <a:t>haga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coincidir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el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diseño</a:t>
            </a:r>
            <a:r>
              <a:rPr lang="en-US" sz="2000" dirty="0">
                <a:solidFill>
                  <a:schemeClr val="accent2"/>
                </a:solidFill>
              </a:rPr>
              <a:t> con </a:t>
            </a:r>
            <a:r>
              <a:rPr lang="en-US" sz="2000" dirty="0" err="1">
                <a:solidFill>
                  <a:schemeClr val="accent2"/>
                </a:solidFill>
              </a:rPr>
              <a:t>el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>
                <a:solidFill>
                  <a:schemeClr val="accent2"/>
                </a:solidFill>
              </a:rPr>
              <a:t>prototipo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Instrument! </a:t>
            </a:r>
            <a:br>
              <a:rPr lang="en-US" dirty="0"/>
            </a:br>
            <a:r>
              <a:rPr lang="en-US" dirty="0">
                <a:solidFill>
                  <a:srgbClr val="E95E07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¡</a:t>
            </a:r>
            <a:r>
              <a:rPr lang="en-US" dirty="0" err="1">
                <a:solidFill>
                  <a:schemeClr val="accent2"/>
                </a:solidFill>
              </a:rPr>
              <a:t>Diseñe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Su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Instrumento</a:t>
            </a:r>
            <a:r>
              <a:rPr lang="en-US" dirty="0">
                <a:solidFill>
                  <a:schemeClr val="accent2"/>
                </a:solidFill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9542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Read Aloud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(Leer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en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"/>
                <a:cs typeface="Arial"/>
              </a:rPr>
              <a:t>Voz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Alta)</a:t>
            </a:r>
          </a:p>
        </p:txBody>
      </p:sp>
      <p:pic>
        <p:nvPicPr>
          <p:cNvPr id="3" name="Picture 2" descr="BCB Finding My Dance | The Hangout">
            <a:extLst>
              <a:ext uri="{FF2B5EF4-FFF2-40B4-BE49-F238E27FC236}">
                <a16:creationId xmlns:a16="http://schemas.microsoft.com/office/drawing/2014/main" id="{D07FA8AE-8757-D504-BA6F-1301F32B6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15789" r="16161" b="16154"/>
          <a:stretch/>
        </p:blipFill>
        <p:spPr bwMode="auto">
          <a:xfrm>
            <a:off x="4185285" y="2206625"/>
            <a:ext cx="3368040" cy="3359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55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A successful instrument design should include the following:</a:t>
            </a:r>
            <a:endParaRPr lang="en-US" sz="1600" b="1" dirty="0">
              <a:solidFill>
                <a:srgbClr val="000000"/>
              </a:solidFill>
              <a:cs typeface="Arial"/>
            </a:endParaRPr>
          </a:p>
          <a:p>
            <a:endParaRPr lang="en-US" sz="1600" b="1" dirty="0">
              <a:solidFill>
                <a:srgbClr val="000000"/>
              </a:solidFill>
              <a:latin typeface="Arial"/>
              <a:ea typeface="Malgun Gothic"/>
              <a:cs typeface="Arial" panose="020B0604020202020204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height of 20 centimeters tall or wide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At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least 5 different materials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played without falling apart for 30 seconds during the 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test 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latin typeface="Arial"/>
                <a:ea typeface="Malgun Gothic"/>
                <a:cs typeface="Times New Roman"/>
              </a:rPr>
              <a:t>Be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 heard from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6 meters 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away when played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Create a rhythm that communicates choreography to Ria during the dance</a:t>
            </a: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Arial"/>
              <a:ea typeface="Malgun Gothic"/>
              <a:cs typeface="Times New Roman"/>
            </a:endParaRPr>
          </a:p>
          <a:p>
            <a:pPr marL="457200" lvl="1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Malgun Gothic"/>
                <a:cs typeface="Times New Roman"/>
              </a:rPr>
              <a:t>Bonus Points: The greater the number of different materials used to build the instrument the more bonus points students will receive.</a:t>
            </a:r>
            <a:endParaRPr lang="en-US" dirty="0"/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s" sz="1600" dirty="0">
              <a:solidFill>
                <a:srgbClr val="F16038"/>
              </a:solidFill>
              <a:ea typeface="+mn-lt"/>
              <a:cs typeface="+mn-lt"/>
            </a:endParaRPr>
          </a:p>
          <a:p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16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1600" b="1" dirty="0">
                <a:solidFill>
                  <a:srgbClr val="F16038"/>
                </a:solidFill>
                <a:ea typeface="+mn-lt"/>
                <a:cs typeface="+mn-lt"/>
              </a:rPr>
              <a:t>:</a:t>
            </a:r>
            <a:endParaRPr lang="es" sz="16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lvl="1"/>
            <a:endParaRPr lang="e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Una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altura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20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centímetros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alto o ancho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Al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menos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5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Juega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sin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desmoronarse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30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segundos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prueba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Ser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escuchado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6 metros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distancia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cuando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se reproduce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Crea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un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ritmo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que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comunique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coreografía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a Ria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durante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baile</a:t>
            </a:r>
            <a:endParaRPr lang="en-US" sz="1400" dirty="0">
              <a:solidFill>
                <a:srgbClr val="F16038"/>
              </a:solidFill>
              <a:ea typeface="+mn-lt"/>
              <a:cs typeface="+mn-lt"/>
            </a:endParaRPr>
          </a:p>
          <a:p>
            <a:pPr lvl="1"/>
            <a:endParaRPr lang="en-US" sz="1400" b="1" dirty="0">
              <a:solidFill>
                <a:srgbClr val="F16038"/>
              </a:solidFill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: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Cuanto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mayor sea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número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diferentes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materiales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utilizados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para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construir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el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instrumento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más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puntos de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bonificación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recibirán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los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F16038"/>
                </a:solidFill>
                <a:ea typeface="+mn-lt"/>
                <a:cs typeface="+mn-lt"/>
              </a:rPr>
              <a:t>estudiantes</a:t>
            </a:r>
            <a:r>
              <a:rPr lang="en-US" sz="1400" dirty="0">
                <a:solidFill>
                  <a:srgbClr val="F16038"/>
                </a:solidFill>
                <a:ea typeface="+mn-lt"/>
                <a:cs typeface="+mn-lt"/>
              </a:rPr>
              <a:t>.</a:t>
            </a:r>
            <a:endParaRPr lang="en-US" sz="2000" dirty="0">
              <a:solidFill>
                <a:srgbClr val="F1603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97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Scorecard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ECC4E2-28AA-2796-2EDD-82DB527EB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51559"/>
              </p:ext>
            </p:extLst>
          </p:nvPr>
        </p:nvGraphicFramePr>
        <p:xfrm>
          <a:off x="2251833" y="1637410"/>
          <a:ext cx="6858000" cy="5056632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1679900485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4200782542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168612764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2187510408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1742888258"/>
                    </a:ext>
                  </a:extLst>
                </a:gridCol>
              </a:tblGrid>
              <a:tr h="2527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23117"/>
                  </a:ext>
                </a:extLst>
              </a:tr>
              <a:tr h="226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564131"/>
                  </a:ext>
                </a:extLst>
              </a:tr>
              <a:tr h="661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961914"/>
                  </a:ext>
                </a:extLst>
              </a:tr>
              <a:tr h="661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INSTRUMENT HEIGHT OR WIDTH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20 centimeters tall or wide.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less than 20 centimeters but more than 10 centimeters tall or wide.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10 centimeters</a:t>
                      </a: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or less tall or wide.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744087"/>
                  </a:ext>
                </a:extLst>
              </a:tr>
              <a:tr h="511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NUMBER OF MATERIALS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made of 5 or more different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made of 4-3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made with 2 or fewer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91690"/>
                  </a:ext>
                </a:extLst>
              </a:tr>
              <a:tr h="661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PLAYABILITY TEST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strong enough to be played for at least 30 seconds.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strong enough to be played for 15-29 seconds.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not strong enough to be played for more than 14 seconds.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200457"/>
                  </a:ext>
                </a:extLst>
              </a:tr>
              <a:tr h="541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DISTANCE TEST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When played, instrument is able to be heard from at least 6 meters away.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When played, instrument is able to be heard from at 5-3 meters away.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When played, instrument cannot be heard over 3 meters away.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755284"/>
                  </a:ext>
                </a:extLst>
              </a:tr>
              <a:tr h="2255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COUNTERS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 counters or less.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15 – 20 counters.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21 counters or more.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730403"/>
                  </a:ext>
                </a:extLst>
              </a:tr>
              <a:tr h="5110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CHOREOGRAPHY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Choreographed dance includes 5 or more moves.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Choreographed dance includes 1-4 moves.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choreographed dance.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736442"/>
                  </a:ext>
                </a:extLst>
              </a:tr>
              <a:tr h="524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NUMBER OF MATERIALS USED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made of 10 or more different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made of 7-9 materials.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instrument is made 5 with or fewer materials.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917629"/>
                  </a:ext>
                </a:extLst>
              </a:tr>
              <a:tr h="27997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9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0180" marR="30180" marT="30180" marB="30180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18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6C277E-1EE7-0DE7-8C48-FD628879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E95E07"/>
                </a:solidFill>
              </a:rPr>
              <a:t>Tanteador</a:t>
            </a:r>
            <a:endParaRPr lang="en-US" dirty="0">
              <a:solidFill>
                <a:srgbClr val="E95E07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E903C6-D5A1-ECF5-6CE5-80612EC96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376223"/>
              </p:ext>
            </p:extLst>
          </p:nvPr>
        </p:nvGraphicFramePr>
        <p:xfrm>
          <a:off x="2251833" y="1637410"/>
          <a:ext cx="6858000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562557">
                  <a:extLst>
                    <a:ext uri="{9D8B030D-6E8A-4147-A177-3AD203B41FA5}">
                      <a16:colId xmlns:a16="http://schemas.microsoft.com/office/drawing/2014/main" val="2669222040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431800081"/>
                    </a:ext>
                  </a:extLst>
                </a:gridCol>
                <a:gridCol w="1504387">
                  <a:extLst>
                    <a:ext uri="{9D8B030D-6E8A-4147-A177-3AD203B41FA5}">
                      <a16:colId xmlns:a16="http://schemas.microsoft.com/office/drawing/2014/main" val="3250150460"/>
                    </a:ext>
                  </a:extLst>
                </a:gridCol>
                <a:gridCol w="1478980">
                  <a:extLst>
                    <a:ext uri="{9D8B030D-6E8A-4147-A177-3AD203B41FA5}">
                      <a16:colId xmlns:a16="http://schemas.microsoft.com/office/drawing/2014/main" val="855316031"/>
                    </a:ext>
                  </a:extLst>
                </a:gridCol>
                <a:gridCol w="807689">
                  <a:extLst>
                    <a:ext uri="{9D8B030D-6E8A-4147-A177-3AD203B41FA5}">
                      <a16:colId xmlns:a16="http://schemas.microsoft.com/office/drawing/2014/main" val="828498243"/>
                    </a:ext>
                  </a:extLst>
                </a:gridCol>
              </a:tblGrid>
              <a:tr h="2727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563597"/>
                  </a:ext>
                </a:extLst>
              </a:tr>
              <a:tr h="247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E95E0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effectLst/>
                        <a:highlight>
                          <a:srgbClr val="E95E0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92C83E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effectLst/>
                        <a:highlight>
                          <a:srgbClr val="92C83E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0ACBB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>
                        <a:effectLst/>
                        <a:highlight>
                          <a:srgbClr val="00ACBB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078636"/>
                  </a:ext>
                </a:extLst>
              </a:tr>
              <a:tr h="498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39121"/>
                  </a:ext>
                </a:extLst>
              </a:tr>
              <a:tr h="642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ALTURA O ANCHO DEL INSTRUMENTO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mide 20 centímetros de alto o de ancho.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mide menos de 20 centímetros pero más de 10 centímetros de alto o ancho.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aportados por cada miembro del equipo.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675"/>
                  </a:ext>
                </a:extLst>
              </a:tr>
              <a:tr h="498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NÚMERO DE MATERIALES UTILIZADOS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de 5 o más materiales diferentes.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de 4-3 materiales.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con 2 o menos materiales.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460654"/>
                  </a:ext>
                </a:extLst>
              </a:tr>
              <a:tr h="642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PRUEBA DE JUGABILIDAD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está hecho de 5 o más materiales diferentes.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es lo suficientemente fuerte como para tocarlo durante 15-29 segundos.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instrumento no es lo suficientemente fuerte como para tocarlo durante más de 14 segundos.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310343"/>
                  </a:ext>
                </a:extLst>
              </a:tr>
              <a:tr h="6428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 b="1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PRUEBA DE DISTANCIA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Cuando se toca, el instrumento se puede escuchar desde al menos 6 metros de distancia.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Cuando se toca, el instrumento se puede escuchar a una distancia de 5 a 3 metros.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Cuando se toca, el instrumento no se puede escuchar a más de 3 metros de distancia.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007984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CONTADORES UTILIZADOS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 contadores o menos.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15 – 20 contadores.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21 contadores o más.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515738"/>
                  </a:ext>
                </a:extLst>
              </a:tr>
              <a:tr h="498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b="1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COREOGRAFÍA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danza coreografiada incluye 5 o más movimientos.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baile coreografiado incluye de 1 a 4 movimientos.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800" kern="12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baile coreografiado.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282522"/>
                  </a:ext>
                </a:extLst>
              </a:tr>
              <a:tr h="566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 b="1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BONIFICACIÓN: NÚMERO DE MATERIALES UTILIZADOS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de 10 o más materiales diferentes.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de 7-9 materiales.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ES" sz="800" dirty="0">
                          <a:solidFill>
                            <a:srgbClr val="E95E07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El instrumento está hecho 5 con o menos materiales.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954208"/>
                  </a:ext>
                </a:extLst>
              </a:tr>
              <a:tr h="30216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highlight>
                            <a:srgbClr val="0D6CB9"/>
                          </a:highlight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1000">
                        <a:effectLst/>
                        <a:highlight>
                          <a:srgbClr val="0D6CB9"/>
                        </a:highlight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32591" marR="32591" marT="32591" marB="3259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836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378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Redesign: Discussion 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err="1">
                <a:solidFill>
                  <a:schemeClr val="accent2"/>
                </a:solidFill>
              </a:rPr>
              <a:t>Rediseño</a:t>
            </a:r>
            <a:r>
              <a:rPr lang="en-US">
                <a:solidFill>
                  <a:schemeClr val="accent2"/>
                </a:solidFill>
              </a:rPr>
              <a:t>: </a:t>
            </a:r>
            <a:r>
              <a:rPr lang="en-US" err="1">
                <a:solidFill>
                  <a:schemeClr val="accent2"/>
                </a:solidFill>
              </a:rPr>
              <a:t>Discusión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2D0F-7AF4-4167-8478-D3818B27D5C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/>
          <a:lstStyle/>
          <a:p>
            <a:r>
              <a:rPr lang="en-US" dirty="0">
                <a:solidFill>
                  <a:srgbClr val="000000"/>
                </a:solidFill>
              </a:rPr>
              <a:t>What worked?</a:t>
            </a:r>
          </a:p>
          <a:p>
            <a:r>
              <a:rPr lang="en-US" dirty="0">
                <a:solidFill>
                  <a:srgbClr val="000000"/>
                </a:solidFill>
              </a:rPr>
              <a:t>What did not work?</a:t>
            </a:r>
          </a:p>
          <a:p>
            <a:r>
              <a:rPr lang="en-US" dirty="0">
                <a:solidFill>
                  <a:srgbClr val="000000"/>
                </a:solidFill>
              </a:rPr>
              <a:t>What do you want to improve?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funcionó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r>
              <a:rPr lang="es-ES" dirty="0">
                <a:solidFill>
                  <a:schemeClr val="accent2"/>
                </a:solidFill>
              </a:rPr>
              <a:t>¿Qué fue lo que no funcionó?</a:t>
            </a: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quieres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mejorar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16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</a:rPr>
              <a:t>What are engineering </a:t>
            </a:r>
            <a:r>
              <a:rPr lang="en-US" sz="3200" b="1">
                <a:solidFill>
                  <a:schemeClr val="accent1"/>
                </a:solidFill>
              </a:rPr>
              <a:t>jobs?</a:t>
            </a:r>
          </a:p>
          <a:p>
            <a:r>
              <a:rPr lang="es-ES" sz="3200">
                <a:solidFill>
                  <a:schemeClr val="accent2"/>
                </a:solidFill>
              </a:rPr>
              <a:t>(¿Qué son los </a:t>
            </a:r>
            <a:r>
              <a:rPr lang="es-ES" sz="3200" b="1">
                <a:solidFill>
                  <a:schemeClr val="accent2"/>
                </a:solidFill>
              </a:rPr>
              <a:t>trabajos</a:t>
            </a:r>
            <a:r>
              <a:rPr lang="es-ES" sz="3200">
                <a:solidFill>
                  <a:schemeClr val="accent2"/>
                </a:solidFill>
              </a:rPr>
              <a:t> de ingeniería?)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917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3076" name="Picture 4" descr="Acoustical Engineering | Acoustical Consultants | ABD Engineering &amp; Design">
            <a:extLst>
              <a:ext uri="{FF2B5EF4-FFF2-40B4-BE49-F238E27FC236}">
                <a16:creationId xmlns:a16="http://schemas.microsoft.com/office/drawing/2014/main" id="{CD87004E-2439-F487-3944-0DCA572F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70" y="1569686"/>
            <a:ext cx="6585238" cy="43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coustical engineering - Wikipedia">
            <a:extLst>
              <a:ext uri="{FF2B5EF4-FFF2-40B4-BE49-F238E27FC236}">
                <a16:creationId xmlns:a16="http://schemas.microsoft.com/office/drawing/2014/main" id="{DF92DDD5-5C1A-CA4D-0840-96B51CBAF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123" y="1853033"/>
            <a:ext cx="2684992" cy="40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0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2050" name="Picture 2" descr="Interfacio - C++ Software Developer, Music/Audio Production - France">
            <a:extLst>
              <a:ext uri="{FF2B5EF4-FFF2-40B4-BE49-F238E27FC236}">
                <a16:creationId xmlns:a16="http://schemas.microsoft.com/office/drawing/2014/main" id="{59B3AF15-12CB-0FF7-608C-D5076685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5" y="2205475"/>
            <a:ext cx="6316134" cy="38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 Best Digital Audio Workstation Software Applications (DAW) For Music  Producers &amp; Audio Engineers 2023 - Music Industry How To">
            <a:extLst>
              <a:ext uri="{FF2B5EF4-FFF2-40B4-BE49-F238E27FC236}">
                <a16:creationId xmlns:a16="http://schemas.microsoft.com/office/drawing/2014/main" id="{3A9F1EBF-4F0E-DFBF-2EAE-7385992AD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62801"/>
            <a:ext cx="5181600" cy="27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098" name="Picture 2" descr="100+ Software Engineer Pictures [HD] | Download Free Images on Unsplash">
            <a:extLst>
              <a:ext uri="{FF2B5EF4-FFF2-40B4-BE49-F238E27FC236}">
                <a16:creationId xmlns:a16="http://schemas.microsoft.com/office/drawing/2014/main" id="{C1188DAE-1DA3-1F02-B179-AF994B05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7" y="2761869"/>
            <a:ext cx="434198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y at Work: Audio Engineer - YouTube">
            <a:extLst>
              <a:ext uri="{FF2B5EF4-FFF2-40B4-BE49-F238E27FC236}">
                <a16:creationId xmlns:a16="http://schemas.microsoft.com/office/drawing/2014/main" id="{3E1D5014-9C2B-9326-069D-50EA53B8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3" y="176280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1742"/>
          <a:stretch/>
        </p:blipFill>
        <p:spPr bwMode="auto">
          <a:xfrm>
            <a:off x="6449595" y="1497723"/>
            <a:ext cx="5489486" cy="4776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44A92-9F8C-4496-8F27-237427E1FCE8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</a:rPr>
              <a:t>jobs?</a:t>
            </a:r>
          </a:p>
          <a:p>
            <a:r>
              <a:rPr lang="es-ES" sz="3200" dirty="0">
                <a:solidFill>
                  <a:schemeClr val="accent2"/>
                </a:solidFill>
              </a:rPr>
              <a:t>(¿Qué son los </a:t>
            </a:r>
            <a:r>
              <a:rPr lang="es-ES" sz="3200" b="1" dirty="0">
                <a:solidFill>
                  <a:schemeClr val="accent2"/>
                </a:solidFill>
              </a:rPr>
              <a:t>trabajos</a:t>
            </a:r>
            <a:r>
              <a:rPr lang="es-ES" sz="3200" dirty="0">
                <a:solidFill>
                  <a:schemeClr val="accent2"/>
                </a:solidFill>
              </a:rPr>
              <a:t> de ingeniería?)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5246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66A7E-C626-E44B-A662-2D5F6AF6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Process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Proceso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894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0C664B4FDA64F8529B02C06F03698" ma:contentTypeVersion="9" ma:contentTypeDescription="Create a new document." ma:contentTypeScope="" ma:versionID="602848bb18cb69d144cd9119267bb3b2">
  <xsd:schema xmlns:xsd="http://www.w3.org/2001/XMLSchema" xmlns:xs="http://www.w3.org/2001/XMLSchema" xmlns:p="http://schemas.microsoft.com/office/2006/metadata/properties" xmlns:ns2="33e0dbe9-2ee3-4e40-8d2a-c14405aa398e" xmlns:ns3="5aa991ed-cfdb-45f0-90fe-74f6c83d7f1e" targetNamespace="http://schemas.microsoft.com/office/2006/metadata/properties" ma:root="true" ma:fieldsID="c77c886bde57da0d1c05bf746eb98b5e" ns2:_="" ns3:_="">
    <xsd:import namespace="33e0dbe9-2ee3-4e40-8d2a-c14405aa398e"/>
    <xsd:import namespace="5aa991ed-cfdb-45f0-90fe-74f6c83d7f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dbe9-2ee3-4e40-8d2a-c14405aa3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91ed-cfdb-45f0-90fe-74f6c83d7f1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D6851-6572-4FA5-AE49-88A54DB006B0}">
  <ds:schemaRefs>
    <ds:schemaRef ds:uri="33e0dbe9-2ee3-4e40-8d2a-c14405aa398e"/>
    <ds:schemaRef ds:uri="5aa991ed-cfdb-45f0-90fe-74f6c83d7f1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6C5564-B046-45CF-A3C2-85251F1AA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15C4B1-8ED5-49BF-9C3C-41860E543206}">
  <ds:schemaRefs>
    <ds:schemaRef ds:uri="33e0dbe9-2ee3-4e40-8d2a-c14405aa398e"/>
    <ds:schemaRef ds:uri="5aa991ed-cfdb-45f0-90fe-74f6c83d7f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2023</Words>
  <Application>Microsoft Macintosh PowerPoint</Application>
  <PresentationFormat>Widescreen</PresentationFormat>
  <Paragraphs>294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Office Theme</vt:lpstr>
      <vt:lpstr>1_Office Theme</vt:lpstr>
      <vt:lpstr>Finding My Dance</vt:lpstr>
      <vt:lpstr>Read Aloud (Leer en Voz Alta)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 (Proceso de Diseño de Ingeniería)</vt:lpstr>
      <vt:lpstr>Problem</vt:lpstr>
      <vt:lpstr>Problema</vt:lpstr>
      <vt:lpstr>Criteria: (Desired Outcomes) (Criterios: (Resultados Deseados))</vt:lpstr>
      <vt:lpstr>Constraints: (Limitations)</vt:lpstr>
      <vt:lpstr>Restricciones: (Limitaciones)</vt:lpstr>
      <vt:lpstr>Explore Materials (Explorar Materiales)</vt:lpstr>
      <vt:lpstr>Brainstorm (Idea Genial)</vt:lpstr>
      <vt:lpstr>Gather Materials (Reunir Materiales)</vt:lpstr>
      <vt:lpstr>Team Member Responsibilities (Responsabilidades de los Miembros del Equipo)</vt:lpstr>
      <vt:lpstr>Design Your Instrument!  (¡Diseñe Su Instrumento!)</vt:lpstr>
      <vt:lpstr>Criteria: (Desired Outcomes) (Criterios: (Resultados Deseados))</vt:lpstr>
      <vt:lpstr>Scorecard</vt:lpstr>
      <vt:lpstr>Tanteador</vt:lpstr>
      <vt:lpstr>Redesign: Discussion (Rediseño: Discusión)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creator>James Hong</dc:creator>
  <cp:lastModifiedBy>Kristin Diamantides</cp:lastModifiedBy>
  <cp:revision>77</cp:revision>
  <cp:lastPrinted>2023-07-27T15:11:17Z</cp:lastPrinted>
  <dcterms:created xsi:type="dcterms:W3CDTF">2020-06-19T17:22:04Z</dcterms:created>
  <dcterms:modified xsi:type="dcterms:W3CDTF">2024-06-20T17:40:22Z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0x0101009AE0C664B4FDA64F8529B02C06F03698</vt:lpwstr>
  </property>
</Properties>
</file>