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  <p:sldMasterId id="2147483678" r:id="rId5"/>
  </p:sldMasterIdLst>
  <p:notesMasterIdLst>
    <p:notesMasterId r:id="rId37"/>
  </p:notesMasterIdLst>
  <p:sldIdLst>
    <p:sldId id="256" r:id="rId6"/>
    <p:sldId id="257" r:id="rId7"/>
    <p:sldId id="300" r:id="rId8"/>
    <p:sldId id="287" r:id="rId9"/>
    <p:sldId id="288" r:id="rId10"/>
    <p:sldId id="269" r:id="rId11"/>
    <p:sldId id="271" r:id="rId12"/>
    <p:sldId id="272" r:id="rId13"/>
    <p:sldId id="289" r:id="rId14"/>
    <p:sldId id="282" r:id="rId15"/>
    <p:sldId id="259" r:id="rId16"/>
    <p:sldId id="290" r:id="rId17"/>
    <p:sldId id="265" r:id="rId18"/>
    <p:sldId id="309" r:id="rId19"/>
    <p:sldId id="291" r:id="rId20"/>
    <p:sldId id="266" r:id="rId21"/>
    <p:sldId id="310" r:id="rId22"/>
    <p:sldId id="260" r:id="rId23"/>
    <p:sldId id="302" r:id="rId24"/>
    <p:sldId id="292" r:id="rId25"/>
    <p:sldId id="267" r:id="rId26"/>
    <p:sldId id="293" r:id="rId27"/>
    <p:sldId id="294" r:id="rId28"/>
    <p:sldId id="311" r:id="rId29"/>
    <p:sldId id="268" r:id="rId30"/>
    <p:sldId id="298" r:id="rId31"/>
    <p:sldId id="303" r:id="rId32"/>
    <p:sldId id="304" r:id="rId33"/>
    <p:sldId id="307" r:id="rId34"/>
    <p:sldId id="308" r:id="rId35"/>
    <p:sldId id="29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41360A-88BF-457B-CC18-F9062721411F}" name="Sedberry, Michelle" initials="SM" userId="S::Michelle.Sedberry@tea.texas.gov::e3f13f86-4298-4319-bfce-92d4fc9ae9c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ez, Monica" initials="MM" lastIdx="4" clrIdx="0">
    <p:extLst>
      <p:ext uri="{19B8F6BF-5375-455C-9EA6-DF929625EA0E}">
        <p15:presenceInfo xmlns:p15="http://schemas.microsoft.com/office/powerpoint/2012/main" userId="S-1-5-21-424224527-328161685-9522986-11501" providerId="AD"/>
      </p:ext>
    </p:extLst>
  </p:cmAuthor>
  <p:cmAuthor id="2" name="Kuhn, Julie" initials="KJ" lastIdx="16" clrIdx="1">
    <p:extLst>
      <p:ext uri="{19B8F6BF-5375-455C-9EA6-DF929625EA0E}">
        <p15:presenceInfo xmlns:p15="http://schemas.microsoft.com/office/powerpoint/2012/main" userId="S::Julie.Kuhn@tea.texas.gov::74b71b85-b1f9-4362-9af3-f4ed61466123" providerId="AD"/>
      </p:ext>
    </p:extLst>
  </p:cmAuthor>
  <p:cmAuthor id="3" name="Sedberry, Michelle" initials="SM" lastIdx="10" clrIdx="2">
    <p:extLst>
      <p:ext uri="{19B8F6BF-5375-455C-9EA6-DF929625EA0E}">
        <p15:presenceInfo xmlns:p15="http://schemas.microsoft.com/office/powerpoint/2012/main" userId="S::Michelle.Sedberry@tea.texas.gov::e3f13f86-4298-4319-bfce-92d4fc9ae9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16038"/>
    <a:srgbClr val="0D6CB9"/>
    <a:srgbClr val="E7EBF3"/>
    <a:srgbClr val="F58E72"/>
    <a:srgbClr val="70417F"/>
    <a:srgbClr val="92C83E"/>
    <a:srgbClr val="00486E"/>
    <a:srgbClr val="002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53" autoAdjust="0"/>
    <p:restoredTop sz="89602" autoAdjust="0"/>
  </p:normalViewPr>
  <p:slideViewPr>
    <p:cSldViewPr snapToGrid="0">
      <p:cViewPr varScale="1">
        <p:scale>
          <a:sx n="138" d="100"/>
          <a:sy n="138" d="100"/>
        </p:scale>
        <p:origin x="736" y="272"/>
      </p:cViewPr>
      <p:guideLst/>
    </p:cSldViewPr>
  </p:slideViewPr>
  <p:outlineViewPr>
    <p:cViewPr>
      <p:scale>
        <a:sx n="33" d="100"/>
        <a:sy n="33" d="100"/>
      </p:scale>
      <p:origin x="0" y="-175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8/10/relationships/authors" Target="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F390C-14FA-4813-8C67-2D6665CB7861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5D090-BA02-4F73-AC62-92E90EE19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2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55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86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92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12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68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40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26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83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08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72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96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68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38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301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2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8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247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613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295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483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733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882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42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02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522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29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90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6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99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22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99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8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gbyben.com/2017/07/indoor-ballistics-catapult-you-need-to.html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3F421328-2DEF-BB44-9FFA-59B39A103B9F}"/>
              </a:ext>
            </a:extLst>
          </p:cNvPr>
          <p:cNvSpPr/>
          <p:nvPr userDrawn="1"/>
        </p:nvSpPr>
        <p:spPr>
          <a:xfrm rot="10800000" flipH="1">
            <a:off x="-19737" y="0"/>
            <a:ext cx="7739406" cy="492079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4EC39264-3097-5C47-B677-03FF2769A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3759" y="6191216"/>
            <a:ext cx="2235502" cy="459294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79FC235-A43F-6549-98B6-2218EC7CD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538200" y="987045"/>
            <a:ext cx="1971599" cy="1801539"/>
          </a:xfrm>
          <a:prstGeom prst="rect">
            <a:avLst/>
          </a:prstGeom>
        </p:spPr>
      </p:pic>
      <p:sp>
        <p:nvSpPr>
          <p:cNvPr id="42" name="Freeform 41">
            <a:extLst>
              <a:ext uri="{FF2B5EF4-FFF2-40B4-BE49-F238E27FC236}">
                <a16:creationId xmlns:a16="http://schemas.microsoft.com/office/drawing/2014/main" id="{9B276375-768F-8545-8F3F-1AA234DFE787}"/>
              </a:ext>
            </a:extLst>
          </p:cNvPr>
          <p:cNvSpPr/>
          <p:nvPr userDrawn="1"/>
        </p:nvSpPr>
        <p:spPr>
          <a:xfrm>
            <a:off x="8570271" y="-77119"/>
            <a:ext cx="12343601" cy="5952039"/>
          </a:xfrm>
          <a:custGeom>
            <a:avLst/>
            <a:gdLst>
              <a:gd name="connsiteX0" fmla="*/ 6029776 w 12343601"/>
              <a:gd name="connsiteY0" fmla="*/ 0 h 5952039"/>
              <a:gd name="connsiteX1" fmla="*/ 12343601 w 12343601"/>
              <a:gd name="connsiteY1" fmla="*/ 0 h 5952039"/>
              <a:gd name="connsiteX2" fmla="*/ 12343601 w 12343601"/>
              <a:gd name="connsiteY2" fmla="*/ 5952039 h 5952039"/>
              <a:gd name="connsiteX3" fmla="*/ 0 w 12343601"/>
              <a:gd name="connsiteY3" fmla="*/ 5952039 h 5952039"/>
              <a:gd name="connsiteX4" fmla="*/ 6029776 w 12343601"/>
              <a:gd name="connsiteY4" fmla="*/ 0 h 595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3601" h="5952039">
                <a:moveTo>
                  <a:pt x="6029776" y="0"/>
                </a:moveTo>
                <a:lnTo>
                  <a:pt x="12343601" y="0"/>
                </a:lnTo>
                <a:lnTo>
                  <a:pt x="12343601" y="5952039"/>
                </a:lnTo>
                <a:lnTo>
                  <a:pt x="0" y="5952039"/>
                </a:lnTo>
                <a:lnTo>
                  <a:pt x="60297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1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1">
            <a:extLst>
              <a:ext uri="{FF2B5EF4-FFF2-40B4-BE49-F238E27FC236}">
                <a16:creationId xmlns:a16="http://schemas.microsoft.com/office/drawing/2014/main" id="{33D50CE9-C7B2-9450-94C3-43D0C7FBE4C8}"/>
              </a:ext>
            </a:extLst>
          </p:cNvPr>
          <p:cNvSpPr/>
          <p:nvPr userDrawn="1"/>
        </p:nvSpPr>
        <p:spPr>
          <a:xfrm>
            <a:off x="1285833" y="5564779"/>
            <a:ext cx="5413679" cy="839993"/>
          </a:xfrm>
          <a:custGeom>
            <a:avLst/>
            <a:gdLst>
              <a:gd name="connsiteX0" fmla="*/ 129666 w 777981"/>
              <a:gd name="connsiteY0" fmla="*/ 0 h 5014022"/>
              <a:gd name="connsiteX1" fmla="*/ 648315 w 777981"/>
              <a:gd name="connsiteY1" fmla="*/ 0 h 5014022"/>
              <a:gd name="connsiteX2" fmla="*/ 777981 w 777981"/>
              <a:gd name="connsiteY2" fmla="*/ 129666 h 5014022"/>
              <a:gd name="connsiteX3" fmla="*/ 777981 w 777981"/>
              <a:gd name="connsiteY3" fmla="*/ 5014022 h 5014022"/>
              <a:gd name="connsiteX4" fmla="*/ 777981 w 777981"/>
              <a:gd name="connsiteY4" fmla="*/ 5014022 h 5014022"/>
              <a:gd name="connsiteX5" fmla="*/ 0 w 777981"/>
              <a:gd name="connsiteY5" fmla="*/ 5014022 h 5014022"/>
              <a:gd name="connsiteX6" fmla="*/ 0 w 777981"/>
              <a:gd name="connsiteY6" fmla="*/ 5014022 h 5014022"/>
              <a:gd name="connsiteX7" fmla="*/ 0 w 777981"/>
              <a:gd name="connsiteY7" fmla="*/ 129666 h 5014022"/>
              <a:gd name="connsiteX8" fmla="*/ 129666 w 777981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81" h="5014022">
                <a:moveTo>
                  <a:pt x="777981" y="835689"/>
                </a:moveTo>
                <a:lnTo>
                  <a:pt x="777981" y="4178333"/>
                </a:lnTo>
                <a:cubicBezTo>
                  <a:pt x="777981" y="4639873"/>
                  <a:pt x="768973" y="5014019"/>
                  <a:pt x="757862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7862" y="3"/>
                </a:lnTo>
                <a:cubicBezTo>
                  <a:pt x="768973" y="3"/>
                  <a:pt x="777981" y="374149"/>
                  <a:pt x="777981" y="835689"/>
                </a:cubicBezTo>
                <a:close/>
              </a:path>
            </a:pathLst>
          </a:custGeom>
          <a:ln>
            <a:solidFill>
              <a:srgbClr val="E95E09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48138" rIns="48138" bIns="4813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</a:rPr>
              <a:t>Build the product/prototype </a:t>
            </a:r>
            <a:r>
              <a:rPr lang="en-US" sz="1600" kern="1200" dirty="0">
                <a:solidFill>
                  <a:schemeClr val="accent2"/>
                </a:solidFill>
              </a:rPr>
              <a:t>(</a:t>
            </a:r>
            <a:r>
              <a:rPr lang="en-US" sz="1600" kern="1200" dirty="0" err="1">
                <a:solidFill>
                  <a:schemeClr val="accent2"/>
                </a:solidFill>
              </a:rPr>
              <a:t>Construir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el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producto</a:t>
            </a:r>
            <a:r>
              <a:rPr lang="en-US" sz="1600" kern="1200" dirty="0">
                <a:solidFill>
                  <a:schemeClr val="accent2"/>
                </a:solidFill>
              </a:rPr>
              <a:t>/</a:t>
            </a:r>
            <a:r>
              <a:rPr lang="en-US" sz="1600" kern="1200" dirty="0" err="1">
                <a:solidFill>
                  <a:schemeClr val="accent2"/>
                </a:solidFill>
              </a:rPr>
              <a:t>prototipo</a:t>
            </a:r>
            <a:r>
              <a:rPr lang="en-US" sz="1600" kern="1200" dirty="0">
                <a:solidFill>
                  <a:schemeClr val="accent2"/>
                </a:solidFill>
              </a:rPr>
              <a:t>)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</a:rPr>
              <a:t>Test the product/prototype </a:t>
            </a:r>
            <a:r>
              <a:rPr lang="en-US" sz="1600" kern="1200" dirty="0">
                <a:solidFill>
                  <a:schemeClr val="accent2"/>
                </a:solidFill>
              </a:rPr>
              <a:t>(</a:t>
            </a:r>
            <a:r>
              <a:rPr lang="en-US" sz="1600" kern="1200" dirty="0" err="1">
                <a:solidFill>
                  <a:schemeClr val="accent2"/>
                </a:solidFill>
              </a:rPr>
              <a:t>Probar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el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producto</a:t>
            </a:r>
            <a:r>
              <a:rPr lang="en-US" sz="1600" kern="1200" dirty="0">
                <a:solidFill>
                  <a:schemeClr val="accent2"/>
                </a:solidFill>
              </a:rPr>
              <a:t>/</a:t>
            </a:r>
            <a:r>
              <a:rPr lang="en-US" sz="1600" kern="1200" dirty="0" err="1">
                <a:solidFill>
                  <a:schemeClr val="accent2"/>
                </a:solidFill>
              </a:rPr>
              <a:t>prototipo</a:t>
            </a:r>
            <a:r>
              <a:rPr lang="en-US" sz="1600" kern="12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9150" y="292989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Create</a:t>
            </a:r>
            <a:br>
              <a:rPr lang="en-US" dirty="0"/>
            </a:br>
            <a:endParaRPr lang="en-US" dirty="0"/>
          </a:p>
        </p:txBody>
      </p:sp>
      <p:sp>
        <p:nvSpPr>
          <p:cNvPr id="5" name="Freeform: Shape 10">
            <a:extLst>
              <a:ext uri="{FF2B5EF4-FFF2-40B4-BE49-F238E27FC236}">
                <a16:creationId xmlns:a16="http://schemas.microsoft.com/office/drawing/2014/main" id="{E3F337FC-133A-962C-2D19-C4B5972B74E4}"/>
              </a:ext>
            </a:extLst>
          </p:cNvPr>
          <p:cNvSpPr/>
          <p:nvPr userDrawn="1"/>
        </p:nvSpPr>
        <p:spPr>
          <a:xfrm>
            <a:off x="381227" y="5565704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rgbClr val="E95E09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/>
              <a:t>Create (H</a:t>
            </a:r>
            <a:r>
              <a:rPr lang="es-ES" sz="1100" b="1" kern="1200" dirty="0" err="1"/>
              <a:t>acer</a:t>
            </a:r>
            <a:r>
              <a:rPr lang="es-ES" sz="1100" b="1" kern="1200" dirty="0"/>
              <a:t>)</a:t>
            </a:r>
            <a:endParaRPr lang="en-US" sz="1100" b="1" kern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49B5F-0E28-4407-3E9B-22D4E01403B6}"/>
              </a:ext>
            </a:extLst>
          </p:cNvPr>
          <p:cNvSpPr txBox="1"/>
          <p:nvPr userDrawn="1"/>
        </p:nvSpPr>
        <p:spPr>
          <a:xfrm>
            <a:off x="3919602" y="1618552"/>
            <a:ext cx="41171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</a:t>
            </a:r>
            <a:endParaRPr lang="en-US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CREATIVE</a:t>
            </a:r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TOGETHER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DIVIÉRTETE</a:t>
            </a: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CREATIVO</a:t>
            </a: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TRABAJAR JUNTOS</a:t>
            </a:r>
          </a:p>
          <a:p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6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orecard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607" y="311847"/>
            <a:ext cx="8867226" cy="1325563"/>
          </a:xfrm>
        </p:spPr>
        <p:txBody>
          <a:bodyPr>
            <a:normAutofit/>
          </a:bodyPr>
          <a:lstStyle>
            <a:lvl1pPr algn="r"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Scorecard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83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ov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12">
            <a:extLst>
              <a:ext uri="{FF2B5EF4-FFF2-40B4-BE49-F238E27FC236}">
                <a16:creationId xmlns:a16="http://schemas.microsoft.com/office/drawing/2014/main" id="{D86F4B70-2752-F4A4-7349-9CE75EE94F6B}"/>
              </a:ext>
            </a:extLst>
          </p:cNvPr>
          <p:cNvSpPr/>
          <p:nvPr userDrawn="1"/>
        </p:nvSpPr>
        <p:spPr>
          <a:xfrm>
            <a:off x="381224" y="5580769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/>
              <a:t>Improve (M</a:t>
            </a:r>
            <a:r>
              <a:rPr lang="es-ES" sz="1100" b="1" kern="1200" dirty="0" err="1"/>
              <a:t>ejorar</a:t>
            </a:r>
            <a:r>
              <a:rPr lang="es-ES" sz="1100" b="1" kern="1200" dirty="0"/>
              <a:t>)</a:t>
            </a:r>
            <a:endParaRPr lang="en-US" sz="1100" b="1" kern="1200" dirty="0"/>
          </a:p>
        </p:txBody>
      </p:sp>
      <p:sp>
        <p:nvSpPr>
          <p:cNvPr id="6" name="Freeform: Shape 13">
            <a:extLst>
              <a:ext uri="{FF2B5EF4-FFF2-40B4-BE49-F238E27FC236}">
                <a16:creationId xmlns:a16="http://schemas.microsoft.com/office/drawing/2014/main" id="{42496EB9-866A-48F8-A2E7-347464A6F689}"/>
              </a:ext>
            </a:extLst>
          </p:cNvPr>
          <p:cNvSpPr/>
          <p:nvPr userDrawn="1"/>
        </p:nvSpPr>
        <p:spPr>
          <a:xfrm>
            <a:off x="1285830" y="5580769"/>
            <a:ext cx="5413679" cy="839993"/>
          </a:xfrm>
          <a:custGeom>
            <a:avLst/>
            <a:gdLst>
              <a:gd name="connsiteX0" fmla="*/ 129666 w 777981"/>
              <a:gd name="connsiteY0" fmla="*/ 0 h 5014022"/>
              <a:gd name="connsiteX1" fmla="*/ 648315 w 777981"/>
              <a:gd name="connsiteY1" fmla="*/ 0 h 5014022"/>
              <a:gd name="connsiteX2" fmla="*/ 777981 w 777981"/>
              <a:gd name="connsiteY2" fmla="*/ 129666 h 5014022"/>
              <a:gd name="connsiteX3" fmla="*/ 777981 w 777981"/>
              <a:gd name="connsiteY3" fmla="*/ 5014022 h 5014022"/>
              <a:gd name="connsiteX4" fmla="*/ 777981 w 777981"/>
              <a:gd name="connsiteY4" fmla="*/ 5014022 h 5014022"/>
              <a:gd name="connsiteX5" fmla="*/ 0 w 777981"/>
              <a:gd name="connsiteY5" fmla="*/ 5014022 h 5014022"/>
              <a:gd name="connsiteX6" fmla="*/ 0 w 777981"/>
              <a:gd name="connsiteY6" fmla="*/ 5014022 h 5014022"/>
              <a:gd name="connsiteX7" fmla="*/ 0 w 777981"/>
              <a:gd name="connsiteY7" fmla="*/ 129666 h 5014022"/>
              <a:gd name="connsiteX8" fmla="*/ 129666 w 777981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81" h="5014022">
                <a:moveTo>
                  <a:pt x="777981" y="835689"/>
                </a:moveTo>
                <a:lnTo>
                  <a:pt x="777981" y="4178333"/>
                </a:lnTo>
                <a:cubicBezTo>
                  <a:pt x="777981" y="4639873"/>
                  <a:pt x="768973" y="5014019"/>
                  <a:pt x="757862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7862" y="3"/>
                </a:lnTo>
                <a:cubicBezTo>
                  <a:pt x="768973" y="3"/>
                  <a:pt x="777981" y="374149"/>
                  <a:pt x="777981" y="835689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48138" rIns="48138" bIns="4813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50" kern="1200" dirty="0">
                <a:solidFill>
                  <a:srgbClr val="000000"/>
                </a:solidFill>
              </a:rPr>
              <a:t>Analyze results from test </a:t>
            </a:r>
            <a:r>
              <a:rPr lang="en-US" sz="1150" kern="1200" dirty="0">
                <a:solidFill>
                  <a:schemeClr val="accent2"/>
                </a:solidFill>
              </a:rPr>
              <a:t>(</a:t>
            </a:r>
            <a:r>
              <a:rPr lang="en-US" sz="1150" kern="1200" dirty="0" err="1">
                <a:solidFill>
                  <a:schemeClr val="accent2"/>
                </a:solidFill>
              </a:rPr>
              <a:t>Analizar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los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resultados</a:t>
            </a:r>
            <a:r>
              <a:rPr lang="en-US" sz="1150" kern="1200" dirty="0">
                <a:solidFill>
                  <a:schemeClr val="accent2"/>
                </a:solidFill>
              </a:rPr>
              <a:t> de la </a:t>
            </a:r>
            <a:r>
              <a:rPr lang="en-US" sz="1150" kern="1200" dirty="0" err="1">
                <a:solidFill>
                  <a:schemeClr val="accent2"/>
                </a:solidFill>
              </a:rPr>
              <a:t>prueba</a:t>
            </a:r>
            <a:r>
              <a:rPr lang="en-US" sz="1150" kern="1200" dirty="0">
                <a:solidFill>
                  <a:schemeClr val="accent2"/>
                </a:solidFill>
              </a:rPr>
              <a:t>)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50" kern="1200" dirty="0">
                <a:solidFill>
                  <a:srgbClr val="000000"/>
                </a:solidFill>
              </a:rPr>
              <a:t>Modify process or design to make it better </a:t>
            </a:r>
            <a:r>
              <a:rPr lang="en-US" sz="1150" kern="1200" dirty="0">
                <a:solidFill>
                  <a:schemeClr val="accent2"/>
                </a:solidFill>
              </a:rPr>
              <a:t>(</a:t>
            </a:r>
            <a:r>
              <a:rPr lang="en-US" sz="1150" kern="1200" dirty="0" err="1">
                <a:solidFill>
                  <a:schemeClr val="accent2"/>
                </a:solidFill>
              </a:rPr>
              <a:t>Modificar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el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proceso</a:t>
            </a:r>
            <a:r>
              <a:rPr lang="en-US" sz="1150" kern="1200" dirty="0">
                <a:solidFill>
                  <a:schemeClr val="accent2"/>
                </a:solidFill>
              </a:rPr>
              <a:t> o </a:t>
            </a:r>
            <a:r>
              <a:rPr lang="en-US" sz="1150" kern="1200" dirty="0" err="1">
                <a:solidFill>
                  <a:schemeClr val="accent2"/>
                </a:solidFill>
              </a:rPr>
              <a:t>el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diseño</a:t>
            </a:r>
            <a:r>
              <a:rPr lang="en-US" sz="1150" kern="1200" dirty="0">
                <a:solidFill>
                  <a:schemeClr val="accent2"/>
                </a:solidFill>
              </a:rPr>
              <a:t> para </a:t>
            </a:r>
            <a:r>
              <a:rPr lang="en-US" sz="1150" kern="1200" dirty="0" err="1">
                <a:solidFill>
                  <a:schemeClr val="accent2"/>
                </a:solidFill>
              </a:rPr>
              <a:t>hacerlo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mejor</a:t>
            </a:r>
            <a:r>
              <a:rPr lang="en-US" sz="1150" kern="1200" dirty="0">
                <a:solidFill>
                  <a:schemeClr val="accent2"/>
                </a:solidFill>
              </a:rPr>
              <a:t>)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50" kern="1200" dirty="0">
                <a:solidFill>
                  <a:srgbClr val="000000"/>
                </a:solidFill>
              </a:rPr>
              <a:t>Repeat as many times as needed </a:t>
            </a:r>
            <a:r>
              <a:rPr lang="en-US" sz="1150" kern="1200" dirty="0">
                <a:solidFill>
                  <a:schemeClr val="accent2"/>
                </a:solidFill>
              </a:rPr>
              <a:t>(</a:t>
            </a:r>
            <a:r>
              <a:rPr lang="en-US" sz="1150" kern="1200" dirty="0" err="1">
                <a:solidFill>
                  <a:schemeClr val="accent2"/>
                </a:solidFill>
              </a:rPr>
              <a:t>Repita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tantas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veces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como</a:t>
            </a:r>
            <a:r>
              <a:rPr lang="en-US" sz="1150" kern="1200" dirty="0">
                <a:solidFill>
                  <a:schemeClr val="accent2"/>
                </a:solidFill>
              </a:rPr>
              <a:t> sea </a:t>
            </a:r>
            <a:r>
              <a:rPr lang="en-US" sz="1150" kern="1200" dirty="0" err="1">
                <a:solidFill>
                  <a:schemeClr val="accent2"/>
                </a:solidFill>
              </a:rPr>
              <a:t>necesario</a:t>
            </a:r>
            <a:r>
              <a:rPr lang="en-US" sz="1150" kern="12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7427" y="300984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Improve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704" y="437238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 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4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ED1694-4909-DE85-0E39-AC2938536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9738" y="-18835"/>
            <a:ext cx="12211738" cy="5870955"/>
          </a:xfrm>
          <a:prstGeom prst="rect">
            <a:avLst/>
          </a:prstGeom>
        </p:spPr>
      </p:pic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3F421328-2DEF-BB44-9FFA-59B39A103B9F}"/>
              </a:ext>
            </a:extLst>
          </p:cNvPr>
          <p:cNvSpPr/>
          <p:nvPr userDrawn="1"/>
        </p:nvSpPr>
        <p:spPr>
          <a:xfrm rot="10800000" flipH="1">
            <a:off x="-129465" y="0"/>
            <a:ext cx="7739406" cy="492079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4EC39264-3097-5C47-B677-03FF2769AF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759" y="6191216"/>
            <a:ext cx="2235502" cy="459294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79FC235-A43F-6549-98B6-2218EC7CD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7193"/>
          <a:stretch/>
        </p:blipFill>
        <p:spPr>
          <a:xfrm>
            <a:off x="538200" y="987045"/>
            <a:ext cx="1971599" cy="1801539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BA315B04-B4BC-134E-BA6F-EE5445D62A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427" y="6051564"/>
            <a:ext cx="9144000" cy="738598"/>
          </a:xfrm>
        </p:spPr>
        <p:txBody>
          <a:bodyPr anchor="b">
            <a:normAutofit/>
          </a:bodyPr>
          <a:lstStyle>
            <a:lvl1pPr algn="l">
              <a:defRPr sz="3600" b="1" i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Care Package Launch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9B276375-768F-8545-8F3F-1AA234DFE787}"/>
              </a:ext>
            </a:extLst>
          </p:cNvPr>
          <p:cNvSpPr/>
          <p:nvPr userDrawn="1"/>
        </p:nvSpPr>
        <p:spPr>
          <a:xfrm>
            <a:off x="9220600" y="-99919"/>
            <a:ext cx="12343601" cy="5952039"/>
          </a:xfrm>
          <a:custGeom>
            <a:avLst/>
            <a:gdLst>
              <a:gd name="connsiteX0" fmla="*/ 6029776 w 12343601"/>
              <a:gd name="connsiteY0" fmla="*/ 0 h 5952039"/>
              <a:gd name="connsiteX1" fmla="*/ 12343601 w 12343601"/>
              <a:gd name="connsiteY1" fmla="*/ 0 h 5952039"/>
              <a:gd name="connsiteX2" fmla="*/ 12343601 w 12343601"/>
              <a:gd name="connsiteY2" fmla="*/ 5952039 h 5952039"/>
              <a:gd name="connsiteX3" fmla="*/ 0 w 12343601"/>
              <a:gd name="connsiteY3" fmla="*/ 5952039 h 5952039"/>
              <a:gd name="connsiteX4" fmla="*/ 6029776 w 12343601"/>
              <a:gd name="connsiteY4" fmla="*/ 0 h 595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3601" h="5952039">
                <a:moveTo>
                  <a:pt x="6029776" y="0"/>
                </a:moveTo>
                <a:lnTo>
                  <a:pt x="12343601" y="0"/>
                </a:lnTo>
                <a:lnTo>
                  <a:pt x="12343601" y="5952039"/>
                </a:lnTo>
                <a:lnTo>
                  <a:pt x="0" y="5952039"/>
                </a:lnTo>
                <a:lnTo>
                  <a:pt x="60297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8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704" y="437238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Intro Slides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8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gineering Design Process 2+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4689" y="292035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 1</a:t>
            </a:r>
            <a:br>
              <a:rPr lang="en-US" dirty="0"/>
            </a:br>
            <a:r>
              <a:rPr lang="en-US" dirty="0" err="1"/>
              <a:t>spanish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ED08E2-78E8-7885-06B8-3E6E2FB6F68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36857" y="1579418"/>
            <a:ext cx="6318285" cy="5278582"/>
            <a:chOff x="3124200" y="1329914"/>
            <a:chExt cx="5851848" cy="4888899"/>
          </a:xfrm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4AABD1A1-417A-B003-FFD3-F6B4563A5309}"/>
                </a:ext>
              </a:extLst>
            </p:cNvPr>
            <p:cNvSpPr/>
            <p:nvPr/>
          </p:nvSpPr>
          <p:spPr>
            <a:xfrm>
              <a:off x="3124200" y="1329914"/>
              <a:ext cx="837826" cy="1196895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9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Identify (</a:t>
              </a:r>
              <a:r>
                <a:rPr lang="es-ES" sz="1100" b="1" kern="1200" dirty="0">
                  <a:latin typeface="+mj-lt"/>
                </a:rPr>
                <a:t>Identificar)</a:t>
              </a:r>
              <a:endPara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F064C4F-CC12-A648-11AE-C242C69F4819}"/>
                </a:ext>
              </a:extLst>
            </p:cNvPr>
            <p:cNvSpPr/>
            <p:nvPr/>
          </p:nvSpPr>
          <p:spPr>
            <a:xfrm>
              <a:off x="3962025" y="1330764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Identify the problem </a:t>
              </a:r>
              <a:r>
                <a:rPr lang="en-US" sz="1600" kern="1200" dirty="0">
                  <a:solidFill>
                    <a:srgbClr val="F16038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rgbClr val="F16038"/>
                  </a:solidFill>
                  <a:latin typeface="+mj-lt"/>
                </a:rPr>
                <a:t>Identificar el problema)</a:t>
              </a:r>
              <a:endParaRPr lang="en-US" sz="1600" kern="1200" dirty="0">
                <a:solidFill>
                  <a:srgbClr val="F16038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j-lt"/>
                  <a:ea typeface="+mn-ea"/>
                  <a:cs typeface="Arial" panose="020B0604020202020204" pitchFamily="34" charset="0"/>
                </a:rPr>
                <a:t>Identify the criteria and constraints </a:t>
              </a:r>
              <a:r>
                <a:rPr lang="en-US" sz="1600" kern="1200" dirty="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chemeClr val="accent2"/>
                  </a:solidFill>
                  <a:latin typeface="+mj-lt"/>
                </a:rPr>
                <a:t>Identificar los criterios y las restricciones)</a:t>
              </a:r>
              <a:endPara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DC8A5A-290A-D370-0EB6-B9FBE9103847}"/>
                </a:ext>
              </a:extLst>
            </p:cNvPr>
            <p:cNvSpPr/>
            <p:nvPr/>
          </p:nvSpPr>
          <p:spPr>
            <a:xfrm>
              <a:off x="3124200" y="2253277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005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Imagine (</a:t>
              </a:r>
              <a:r>
                <a:rPr lang="es-ES" sz="1100" b="1" kern="1200" dirty="0">
                  <a:latin typeface="+mj-lt"/>
                </a:rPr>
                <a:t>Imaginar)</a:t>
              </a:r>
              <a:endPara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1C24C116-22D4-A376-FE49-2C4AE6FA9FA8}"/>
                </a:ext>
              </a:extLst>
            </p:cNvPr>
            <p:cNvSpPr/>
            <p:nvPr/>
          </p:nvSpPr>
          <p:spPr>
            <a:xfrm>
              <a:off x="3962025" y="2253273"/>
              <a:ext cx="5014023" cy="777990"/>
            </a:xfrm>
            <a:custGeom>
              <a:avLst/>
              <a:gdLst>
                <a:gd name="connsiteX0" fmla="*/ 129667 w 777989"/>
                <a:gd name="connsiteY0" fmla="*/ 0 h 5014022"/>
                <a:gd name="connsiteX1" fmla="*/ 648322 w 777989"/>
                <a:gd name="connsiteY1" fmla="*/ 0 h 5014022"/>
                <a:gd name="connsiteX2" fmla="*/ 777989 w 777989"/>
                <a:gd name="connsiteY2" fmla="*/ 129667 h 5014022"/>
                <a:gd name="connsiteX3" fmla="*/ 777989 w 777989"/>
                <a:gd name="connsiteY3" fmla="*/ 5014022 h 5014022"/>
                <a:gd name="connsiteX4" fmla="*/ 777989 w 777989"/>
                <a:gd name="connsiteY4" fmla="*/ 5014022 h 5014022"/>
                <a:gd name="connsiteX5" fmla="*/ 0 w 777989"/>
                <a:gd name="connsiteY5" fmla="*/ 5014022 h 5014022"/>
                <a:gd name="connsiteX6" fmla="*/ 0 w 777989"/>
                <a:gd name="connsiteY6" fmla="*/ 5014022 h 5014022"/>
                <a:gd name="connsiteX7" fmla="*/ 0 w 777989"/>
                <a:gd name="connsiteY7" fmla="*/ 129667 h 5014022"/>
                <a:gd name="connsiteX8" fmla="*/ 129667 w 777989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9" h="5014022">
                  <a:moveTo>
                    <a:pt x="777989" y="835686"/>
                  </a:moveTo>
                  <a:lnTo>
                    <a:pt x="777989" y="4178336"/>
                  </a:lnTo>
                  <a:cubicBezTo>
                    <a:pt x="777989" y="4639870"/>
                    <a:pt x="768981" y="5014019"/>
                    <a:pt x="75786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9" y="3"/>
                  </a:lnTo>
                  <a:cubicBezTo>
                    <a:pt x="768981" y="3"/>
                    <a:pt x="777989" y="374152"/>
                    <a:pt x="777989" y="835686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78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Explore the materials </a:t>
              </a:r>
              <a:r>
                <a:rPr lang="en-US" sz="1600" kern="1200" dirty="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chemeClr val="accent2"/>
                  </a:solidFill>
                  <a:latin typeface="+mj-lt"/>
                </a:rPr>
                <a:t>Explora los materiales)</a:t>
              </a:r>
              <a:endPara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Brainstorm ideas </a:t>
              </a:r>
              <a:r>
                <a:rPr lang="en-US" sz="16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(Tormenta de ideas)</a:t>
              </a:r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55CC3741-EABE-38F0-74F7-F71487AFEBD3}"/>
                </a:ext>
              </a:extLst>
            </p:cNvPr>
            <p:cNvSpPr/>
            <p:nvPr/>
          </p:nvSpPr>
          <p:spPr>
            <a:xfrm>
              <a:off x="3124200" y="3176902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824D94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Plan</a:t>
              </a:r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F4323C40-1EB2-B6F5-3AE5-C177993BC615}"/>
                </a:ext>
              </a:extLst>
            </p:cNvPr>
            <p:cNvSpPr/>
            <p:nvPr/>
          </p:nvSpPr>
          <p:spPr>
            <a:xfrm>
              <a:off x="3962026" y="3175785"/>
              <a:ext cx="5014022" cy="780215"/>
            </a:xfrm>
            <a:custGeom>
              <a:avLst/>
              <a:gdLst>
                <a:gd name="connsiteX0" fmla="*/ 130038 w 780214"/>
                <a:gd name="connsiteY0" fmla="*/ 0 h 5014022"/>
                <a:gd name="connsiteX1" fmla="*/ 650176 w 780214"/>
                <a:gd name="connsiteY1" fmla="*/ 0 h 5014022"/>
                <a:gd name="connsiteX2" fmla="*/ 780214 w 780214"/>
                <a:gd name="connsiteY2" fmla="*/ 130038 h 5014022"/>
                <a:gd name="connsiteX3" fmla="*/ 780214 w 780214"/>
                <a:gd name="connsiteY3" fmla="*/ 5014022 h 5014022"/>
                <a:gd name="connsiteX4" fmla="*/ 780214 w 780214"/>
                <a:gd name="connsiteY4" fmla="*/ 5014022 h 5014022"/>
                <a:gd name="connsiteX5" fmla="*/ 0 w 780214"/>
                <a:gd name="connsiteY5" fmla="*/ 5014022 h 5014022"/>
                <a:gd name="connsiteX6" fmla="*/ 0 w 780214"/>
                <a:gd name="connsiteY6" fmla="*/ 5014022 h 5014022"/>
                <a:gd name="connsiteX7" fmla="*/ 0 w 780214"/>
                <a:gd name="connsiteY7" fmla="*/ 130038 h 5014022"/>
                <a:gd name="connsiteX8" fmla="*/ 130038 w 780214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0214" h="5014022">
                  <a:moveTo>
                    <a:pt x="780214" y="835687"/>
                  </a:moveTo>
                  <a:lnTo>
                    <a:pt x="780214" y="4178335"/>
                  </a:lnTo>
                  <a:cubicBezTo>
                    <a:pt x="780214" y="4639870"/>
                    <a:pt x="771155" y="5014019"/>
                    <a:pt x="75997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9979" y="3"/>
                  </a:lnTo>
                  <a:cubicBezTo>
                    <a:pt x="771155" y="3"/>
                    <a:pt x="780214" y="374152"/>
                    <a:pt x="780214" y="835687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824D94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46977" rIns="46976" bIns="46978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Create a plan individually 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Crear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 plan 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indivudualmente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Select a group idea 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Seleccione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una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idea de 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grupo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Gather materials 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Reunir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materiales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2E06206A-EE9C-3F3D-8401-DAB62CD3AF45}"/>
                </a:ext>
              </a:extLst>
            </p:cNvPr>
            <p:cNvSpPr/>
            <p:nvPr/>
          </p:nvSpPr>
          <p:spPr>
            <a:xfrm>
              <a:off x="3124200" y="4099411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E95E0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/>
                <a:t>Create (H</a:t>
              </a:r>
              <a:r>
                <a:rPr lang="es-ES" sz="1100" b="1" kern="1200" dirty="0" err="1"/>
                <a:t>acer</a:t>
              </a:r>
              <a:r>
                <a:rPr lang="es-ES" sz="1100" b="1" kern="1200" dirty="0"/>
                <a:t>)</a:t>
              </a:r>
              <a:endParaRPr lang="en-US" sz="1100" b="1" kern="1200" dirty="0"/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2294B055-517E-E773-C690-4C690235D55A}"/>
                </a:ext>
              </a:extLst>
            </p:cNvPr>
            <p:cNvSpPr/>
            <p:nvPr/>
          </p:nvSpPr>
          <p:spPr>
            <a:xfrm>
              <a:off x="3962025" y="4098554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ln>
              <a:solidFill>
                <a:srgbClr val="E95E09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</a:rPr>
                <a:t>Build the product/prototype </a:t>
              </a:r>
              <a:r>
                <a:rPr lang="en-US" sz="1600" kern="1200" dirty="0">
                  <a:solidFill>
                    <a:schemeClr val="accent2"/>
                  </a:solidFill>
                </a:rPr>
                <a:t>(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Construir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el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producto</a:t>
              </a:r>
              <a:r>
                <a:rPr lang="en-US" sz="1600" kern="1200" dirty="0">
                  <a:solidFill>
                    <a:schemeClr val="accent2"/>
                  </a:solidFill>
                </a:rPr>
                <a:t>/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prototipo</a:t>
              </a:r>
              <a:r>
                <a:rPr lang="en-US" sz="1600" kern="1200" dirty="0">
                  <a:solidFill>
                    <a:schemeClr val="accent2"/>
                  </a:solidFill>
                </a:rPr>
                <a:t>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</a:rPr>
                <a:t>Test the product/prototype </a:t>
              </a:r>
              <a:r>
                <a:rPr lang="en-US" sz="1600" kern="1200" dirty="0">
                  <a:solidFill>
                    <a:schemeClr val="accent2"/>
                  </a:solidFill>
                </a:rPr>
                <a:t>(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Probar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el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producto</a:t>
              </a:r>
              <a:r>
                <a:rPr lang="en-US" sz="1600" kern="1200" dirty="0">
                  <a:solidFill>
                    <a:schemeClr val="accent2"/>
                  </a:solidFill>
                </a:rPr>
                <a:t>/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prototipo</a:t>
              </a:r>
              <a:r>
                <a:rPr lang="en-US" sz="1600" kern="1200" dirty="0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B22AB8AB-49D8-E38E-3327-2446E9085C16}"/>
                </a:ext>
              </a:extLst>
            </p:cNvPr>
            <p:cNvSpPr/>
            <p:nvPr/>
          </p:nvSpPr>
          <p:spPr>
            <a:xfrm>
              <a:off x="3124200" y="5021919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/>
                <a:t>Improve (M</a:t>
              </a:r>
              <a:r>
                <a:rPr lang="es-ES" sz="1100" b="1" kern="1200" dirty="0" err="1"/>
                <a:t>ejorar</a:t>
              </a:r>
              <a:r>
                <a:rPr lang="es-ES" sz="1100" b="1" kern="1200" dirty="0"/>
                <a:t>)</a:t>
              </a:r>
              <a:endParaRPr lang="en-US" sz="1100" b="1" kern="1200" dirty="0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262D44D2-A32B-235A-127F-ACA743287335}"/>
                </a:ext>
              </a:extLst>
            </p:cNvPr>
            <p:cNvSpPr/>
            <p:nvPr/>
          </p:nvSpPr>
          <p:spPr>
            <a:xfrm>
              <a:off x="3962025" y="5021919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50" kern="1200" dirty="0">
                  <a:solidFill>
                    <a:srgbClr val="000000"/>
                  </a:solidFill>
                </a:rPr>
                <a:t>Analyze results from test </a:t>
              </a:r>
              <a:r>
                <a:rPr lang="en-US" sz="1150" kern="1200" dirty="0">
                  <a:solidFill>
                    <a:schemeClr val="accent2"/>
                  </a:solidFill>
                </a:rPr>
                <a:t>(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Analizar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los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resultados</a:t>
              </a:r>
              <a:r>
                <a:rPr lang="en-US" sz="1150" kern="1200" dirty="0">
                  <a:solidFill>
                    <a:schemeClr val="accent2"/>
                  </a:solidFill>
                </a:rPr>
                <a:t> de la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prueba</a:t>
              </a:r>
              <a:r>
                <a:rPr lang="en-US" sz="1150" kern="1200" dirty="0">
                  <a:solidFill>
                    <a:schemeClr val="accent2"/>
                  </a:solidFill>
                </a:rPr>
                <a:t>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50" kern="1200" dirty="0">
                  <a:solidFill>
                    <a:srgbClr val="000000"/>
                  </a:solidFill>
                </a:rPr>
                <a:t>Modify process or design to make it better </a:t>
              </a:r>
              <a:r>
                <a:rPr lang="en-US" sz="1150" kern="1200" dirty="0">
                  <a:solidFill>
                    <a:schemeClr val="accent2"/>
                  </a:solidFill>
                </a:rPr>
                <a:t>(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Modificar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el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proceso</a:t>
              </a:r>
              <a:r>
                <a:rPr lang="en-US" sz="1150" kern="1200" dirty="0">
                  <a:solidFill>
                    <a:schemeClr val="accent2"/>
                  </a:solidFill>
                </a:rPr>
                <a:t> o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el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diseño</a:t>
              </a:r>
              <a:r>
                <a:rPr lang="en-US" sz="1150" kern="1200" dirty="0">
                  <a:solidFill>
                    <a:schemeClr val="accent2"/>
                  </a:solidFill>
                </a:rPr>
                <a:t> para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hacerlo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mejor</a:t>
              </a:r>
              <a:r>
                <a:rPr lang="en-US" sz="1150" kern="1200" dirty="0">
                  <a:solidFill>
                    <a:schemeClr val="accent2"/>
                  </a:solidFill>
                </a:rPr>
                <a:t>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50" kern="1200" dirty="0">
                  <a:solidFill>
                    <a:srgbClr val="000000"/>
                  </a:solidFill>
                </a:rPr>
                <a:t>Repeat as many times as needed </a:t>
              </a:r>
              <a:r>
                <a:rPr lang="en-US" sz="1150" kern="1200" dirty="0">
                  <a:solidFill>
                    <a:schemeClr val="accent2"/>
                  </a:solidFill>
                </a:rPr>
                <a:t>(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Repita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tantas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veces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como</a:t>
              </a:r>
              <a:r>
                <a:rPr lang="en-US" sz="1150" kern="1200" dirty="0">
                  <a:solidFill>
                    <a:schemeClr val="accent2"/>
                  </a:solidFill>
                </a:rPr>
                <a:t> sea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necesario</a:t>
              </a:r>
              <a:r>
                <a:rPr lang="en-US" sz="1150" kern="1200" dirty="0">
                  <a:solidFill>
                    <a:schemeClr val="accent2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736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ntify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7427" y="293910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Identify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Freeform: Shape 2">
            <a:extLst>
              <a:ext uri="{FF2B5EF4-FFF2-40B4-BE49-F238E27FC236}">
                <a16:creationId xmlns:a16="http://schemas.microsoft.com/office/drawing/2014/main" id="{FFF9544E-E20C-DDB6-0B0B-A20A4ADB0BB5}"/>
              </a:ext>
            </a:extLst>
          </p:cNvPr>
          <p:cNvSpPr/>
          <p:nvPr userDrawn="1"/>
        </p:nvSpPr>
        <p:spPr>
          <a:xfrm>
            <a:off x="380054" y="5572492"/>
            <a:ext cx="904607" cy="1292297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rgbClr val="82C34D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425899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rPr>
              <a:t>Identify (</a:t>
            </a:r>
            <a:r>
              <a:rPr lang="es-ES" sz="1100" b="1" kern="1200" dirty="0">
                <a:latin typeface="+mj-lt"/>
              </a:rPr>
              <a:t>Identificar)</a:t>
            </a:r>
            <a:endParaRPr lang="en-US" sz="11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664904C6-B2F0-DB04-E8F4-39F75DF79B79}"/>
              </a:ext>
            </a:extLst>
          </p:cNvPr>
          <p:cNvSpPr/>
          <p:nvPr userDrawn="1"/>
        </p:nvSpPr>
        <p:spPr>
          <a:xfrm>
            <a:off x="1284660" y="5573410"/>
            <a:ext cx="5413679" cy="839993"/>
          </a:xfrm>
          <a:custGeom>
            <a:avLst/>
            <a:gdLst>
              <a:gd name="connsiteX0" fmla="*/ 129666 w 777981"/>
              <a:gd name="connsiteY0" fmla="*/ 0 h 5014022"/>
              <a:gd name="connsiteX1" fmla="*/ 648315 w 777981"/>
              <a:gd name="connsiteY1" fmla="*/ 0 h 5014022"/>
              <a:gd name="connsiteX2" fmla="*/ 777981 w 777981"/>
              <a:gd name="connsiteY2" fmla="*/ 129666 h 5014022"/>
              <a:gd name="connsiteX3" fmla="*/ 777981 w 777981"/>
              <a:gd name="connsiteY3" fmla="*/ 5014022 h 5014022"/>
              <a:gd name="connsiteX4" fmla="*/ 777981 w 777981"/>
              <a:gd name="connsiteY4" fmla="*/ 5014022 h 5014022"/>
              <a:gd name="connsiteX5" fmla="*/ 0 w 777981"/>
              <a:gd name="connsiteY5" fmla="*/ 5014022 h 5014022"/>
              <a:gd name="connsiteX6" fmla="*/ 0 w 777981"/>
              <a:gd name="connsiteY6" fmla="*/ 5014022 h 5014022"/>
              <a:gd name="connsiteX7" fmla="*/ 0 w 777981"/>
              <a:gd name="connsiteY7" fmla="*/ 129666 h 5014022"/>
              <a:gd name="connsiteX8" fmla="*/ 129666 w 777981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81" h="5014022">
                <a:moveTo>
                  <a:pt x="777981" y="835689"/>
                </a:moveTo>
                <a:lnTo>
                  <a:pt x="777981" y="4178333"/>
                </a:lnTo>
                <a:cubicBezTo>
                  <a:pt x="777981" y="4639873"/>
                  <a:pt x="768973" y="5014019"/>
                  <a:pt x="757862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7862" y="3"/>
                </a:lnTo>
                <a:cubicBezTo>
                  <a:pt x="768973" y="3"/>
                  <a:pt x="777981" y="374149"/>
                  <a:pt x="777981" y="835689"/>
                </a:cubicBez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12700" cap="flat" cmpd="sng" algn="ctr">
            <a:solidFill>
              <a:srgbClr val="82C34D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48138" rIns="48138" bIns="4813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600" kern="1200" dirty="0">
              <a:solidFill>
                <a:srgbClr val="000000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</a:rPr>
              <a:t>Identify the problem </a:t>
            </a:r>
            <a:r>
              <a:rPr lang="en-US" sz="1600" kern="1200" dirty="0">
                <a:solidFill>
                  <a:srgbClr val="F16038"/>
                </a:solidFill>
                <a:latin typeface="+mj-lt"/>
                <a:ea typeface="+mn-ea"/>
                <a:cs typeface="Arial" panose="020B0604020202020204" pitchFamily="34" charset="0"/>
              </a:rPr>
              <a:t>(</a:t>
            </a:r>
            <a:r>
              <a:rPr lang="es-ES" sz="1600" kern="1200" dirty="0">
                <a:solidFill>
                  <a:srgbClr val="F16038"/>
                </a:solidFill>
                <a:latin typeface="+mj-lt"/>
              </a:rPr>
              <a:t>Identificar el problema)</a:t>
            </a:r>
            <a:endParaRPr lang="en-US" sz="1600" kern="1200" dirty="0">
              <a:solidFill>
                <a:srgbClr val="F16038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+mj-lt"/>
                <a:ea typeface="+mn-ea"/>
                <a:cs typeface="Arial" panose="020B0604020202020204" pitchFamily="34" charset="0"/>
              </a:rPr>
              <a:t>Identify the criteria and constraints </a:t>
            </a:r>
            <a:r>
              <a: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rPr>
              <a:t>(</a:t>
            </a:r>
            <a:r>
              <a:rPr lang="es-ES" sz="1600" kern="1200" dirty="0">
                <a:solidFill>
                  <a:schemeClr val="accent2"/>
                </a:solidFill>
                <a:latin typeface="+mj-lt"/>
              </a:rPr>
              <a:t>Identificar los criterios y las restricciones)</a:t>
            </a:r>
            <a:endParaRPr lang="en-US" sz="1600" kern="1200" dirty="0">
              <a:solidFill>
                <a:schemeClr val="accent2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5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ine Mater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9150" y="294916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Imagine Materials</a:t>
            </a:r>
            <a:br>
              <a:rPr lang="en-US" dirty="0"/>
            </a:b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EFC2E0-FC06-6ECC-E2E6-FF042DDB55A2}"/>
              </a:ext>
            </a:extLst>
          </p:cNvPr>
          <p:cNvGrpSpPr/>
          <p:nvPr userDrawn="1"/>
        </p:nvGrpSpPr>
        <p:grpSpPr>
          <a:xfrm>
            <a:off x="381226" y="5580760"/>
            <a:ext cx="6318285" cy="1292300"/>
            <a:chOff x="381226" y="5580760"/>
            <a:chExt cx="6318285" cy="1292300"/>
          </a:xfrm>
        </p:grpSpPr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2BC96548-77F3-9935-4210-11B7968AE9DD}"/>
                </a:ext>
              </a:extLst>
            </p:cNvPr>
            <p:cNvSpPr/>
            <p:nvPr userDrawn="1"/>
          </p:nvSpPr>
          <p:spPr>
            <a:xfrm>
              <a:off x="381226" y="5580764"/>
              <a:ext cx="904607" cy="1292296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005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Imagine (</a:t>
              </a:r>
              <a:r>
                <a:rPr lang="es-ES" sz="1100" b="1" kern="1200" dirty="0">
                  <a:latin typeface="+mj-lt"/>
                </a:rPr>
                <a:t>Imaginar)</a:t>
              </a:r>
              <a:endPara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" name="Freeform: Shape 7">
              <a:extLst>
                <a:ext uri="{FF2B5EF4-FFF2-40B4-BE49-F238E27FC236}">
                  <a16:creationId xmlns:a16="http://schemas.microsoft.com/office/drawing/2014/main" id="{10CDAD76-8334-09D2-CABF-391B5BD1394D}"/>
                </a:ext>
              </a:extLst>
            </p:cNvPr>
            <p:cNvSpPr/>
            <p:nvPr userDrawn="1"/>
          </p:nvSpPr>
          <p:spPr>
            <a:xfrm>
              <a:off x="1285832" y="5580760"/>
              <a:ext cx="5413679" cy="840002"/>
            </a:xfrm>
            <a:custGeom>
              <a:avLst/>
              <a:gdLst>
                <a:gd name="connsiteX0" fmla="*/ 129667 w 777989"/>
                <a:gd name="connsiteY0" fmla="*/ 0 h 5014022"/>
                <a:gd name="connsiteX1" fmla="*/ 648322 w 777989"/>
                <a:gd name="connsiteY1" fmla="*/ 0 h 5014022"/>
                <a:gd name="connsiteX2" fmla="*/ 777989 w 777989"/>
                <a:gd name="connsiteY2" fmla="*/ 129667 h 5014022"/>
                <a:gd name="connsiteX3" fmla="*/ 777989 w 777989"/>
                <a:gd name="connsiteY3" fmla="*/ 5014022 h 5014022"/>
                <a:gd name="connsiteX4" fmla="*/ 777989 w 777989"/>
                <a:gd name="connsiteY4" fmla="*/ 5014022 h 5014022"/>
                <a:gd name="connsiteX5" fmla="*/ 0 w 777989"/>
                <a:gd name="connsiteY5" fmla="*/ 5014022 h 5014022"/>
                <a:gd name="connsiteX6" fmla="*/ 0 w 777989"/>
                <a:gd name="connsiteY6" fmla="*/ 5014022 h 5014022"/>
                <a:gd name="connsiteX7" fmla="*/ 0 w 777989"/>
                <a:gd name="connsiteY7" fmla="*/ 129667 h 5014022"/>
                <a:gd name="connsiteX8" fmla="*/ 129667 w 777989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9" h="5014022">
                  <a:moveTo>
                    <a:pt x="777989" y="835686"/>
                  </a:moveTo>
                  <a:lnTo>
                    <a:pt x="777989" y="4178336"/>
                  </a:lnTo>
                  <a:cubicBezTo>
                    <a:pt x="777989" y="4639870"/>
                    <a:pt x="768981" y="5014019"/>
                    <a:pt x="75786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9" y="3"/>
                  </a:lnTo>
                  <a:cubicBezTo>
                    <a:pt x="768981" y="3"/>
                    <a:pt x="777989" y="374152"/>
                    <a:pt x="777989" y="835686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78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Explore the materials </a:t>
              </a:r>
              <a:r>
                <a:rPr lang="en-US" sz="1600" kern="1200" dirty="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chemeClr val="accent2"/>
                  </a:solidFill>
                  <a:latin typeface="+mj-lt"/>
                </a:rPr>
                <a:t>Explorar los materiales)</a:t>
              </a:r>
              <a:endPara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Brainstorm ideas </a:t>
              </a:r>
              <a:r>
                <a:rPr lang="en-US" sz="16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(Tormenta de ideas)</a:t>
              </a:r>
            </a:p>
          </p:txBody>
        </p:sp>
      </p:grp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A3E7DC5F-003E-D617-D976-4FF18F28489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603750" y="1722438"/>
            <a:ext cx="7326313" cy="37560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CE5CD-1288-73F2-9840-7E8B1F015A46}"/>
              </a:ext>
            </a:extLst>
          </p:cNvPr>
          <p:cNvSpPr txBox="1"/>
          <p:nvPr userDrawn="1"/>
        </p:nvSpPr>
        <p:spPr>
          <a:xfrm>
            <a:off x="633132" y="1779791"/>
            <a:ext cx="366823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Here are the materials we will be using. 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Can you classify them?   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What do they have in common?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err="1">
                <a:solidFill>
                  <a:srgbClr val="F16038"/>
                </a:solidFill>
              </a:rPr>
              <a:t>Estos</a:t>
            </a:r>
            <a:r>
              <a:rPr lang="en-US" sz="2400" dirty="0">
                <a:solidFill>
                  <a:srgbClr val="F16038"/>
                </a:solidFill>
              </a:rPr>
              <a:t> son </a:t>
            </a:r>
            <a:r>
              <a:rPr lang="en-US" sz="2400" dirty="0" err="1">
                <a:solidFill>
                  <a:srgbClr val="F16038"/>
                </a:solidFill>
              </a:rPr>
              <a:t>los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materiales</a:t>
            </a:r>
            <a:r>
              <a:rPr lang="en-US" sz="2400" dirty="0">
                <a:solidFill>
                  <a:srgbClr val="F16038"/>
                </a:solidFill>
              </a:rPr>
              <a:t> que </a:t>
            </a:r>
            <a:r>
              <a:rPr lang="en-US" sz="2400" dirty="0" err="1">
                <a:solidFill>
                  <a:srgbClr val="F16038"/>
                </a:solidFill>
              </a:rPr>
              <a:t>usaremos</a:t>
            </a:r>
            <a:r>
              <a:rPr lang="en-US" sz="2400" dirty="0">
                <a:solidFill>
                  <a:srgbClr val="F16038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16038"/>
                </a:solidFill>
              </a:rPr>
              <a:t>¿</a:t>
            </a:r>
            <a:r>
              <a:rPr lang="en-US" sz="2400" dirty="0" err="1">
                <a:solidFill>
                  <a:srgbClr val="F16038"/>
                </a:solidFill>
              </a:rPr>
              <a:t>Puedes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clasificarlos</a:t>
            </a:r>
            <a:r>
              <a:rPr lang="en-US" sz="2400" dirty="0">
                <a:solidFill>
                  <a:srgbClr val="F16038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16038"/>
                </a:solidFill>
              </a:rPr>
              <a:t>¿</a:t>
            </a:r>
            <a:r>
              <a:rPr lang="en-US" sz="2400" dirty="0" err="1">
                <a:solidFill>
                  <a:srgbClr val="F16038"/>
                </a:solidFill>
              </a:rPr>
              <a:t>Qué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tienen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en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común</a:t>
            </a:r>
            <a:r>
              <a:rPr lang="en-US" sz="2400" dirty="0">
                <a:solidFill>
                  <a:srgbClr val="F16038"/>
                </a:solidFill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0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in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9150" y="294916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Imagine Materials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Freeform: Shape 5">
            <a:extLst>
              <a:ext uri="{FF2B5EF4-FFF2-40B4-BE49-F238E27FC236}">
                <a16:creationId xmlns:a16="http://schemas.microsoft.com/office/drawing/2014/main" id="{2BC96548-77F3-9935-4210-11B7968AE9DD}"/>
              </a:ext>
            </a:extLst>
          </p:cNvPr>
          <p:cNvSpPr/>
          <p:nvPr userDrawn="1"/>
        </p:nvSpPr>
        <p:spPr>
          <a:xfrm>
            <a:off x="381226" y="5580764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rgbClr val="00578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rPr>
              <a:t>Imagine (</a:t>
            </a:r>
            <a:r>
              <a:rPr lang="es-ES" sz="1100" b="1" kern="1200" dirty="0">
                <a:latin typeface="+mj-lt"/>
              </a:rPr>
              <a:t>Imaginar)</a:t>
            </a:r>
            <a:endParaRPr lang="en-US" sz="11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10CDAD76-8334-09D2-CABF-391B5BD1394D}"/>
              </a:ext>
            </a:extLst>
          </p:cNvPr>
          <p:cNvSpPr/>
          <p:nvPr userDrawn="1"/>
        </p:nvSpPr>
        <p:spPr>
          <a:xfrm>
            <a:off x="1285832" y="5580760"/>
            <a:ext cx="5413679" cy="840002"/>
          </a:xfrm>
          <a:custGeom>
            <a:avLst/>
            <a:gdLst>
              <a:gd name="connsiteX0" fmla="*/ 129667 w 777989"/>
              <a:gd name="connsiteY0" fmla="*/ 0 h 5014022"/>
              <a:gd name="connsiteX1" fmla="*/ 648322 w 777989"/>
              <a:gd name="connsiteY1" fmla="*/ 0 h 5014022"/>
              <a:gd name="connsiteX2" fmla="*/ 777989 w 777989"/>
              <a:gd name="connsiteY2" fmla="*/ 129667 h 5014022"/>
              <a:gd name="connsiteX3" fmla="*/ 777989 w 777989"/>
              <a:gd name="connsiteY3" fmla="*/ 5014022 h 5014022"/>
              <a:gd name="connsiteX4" fmla="*/ 777989 w 777989"/>
              <a:gd name="connsiteY4" fmla="*/ 5014022 h 5014022"/>
              <a:gd name="connsiteX5" fmla="*/ 0 w 777989"/>
              <a:gd name="connsiteY5" fmla="*/ 5014022 h 5014022"/>
              <a:gd name="connsiteX6" fmla="*/ 0 w 777989"/>
              <a:gd name="connsiteY6" fmla="*/ 5014022 h 5014022"/>
              <a:gd name="connsiteX7" fmla="*/ 0 w 777989"/>
              <a:gd name="connsiteY7" fmla="*/ 129667 h 5014022"/>
              <a:gd name="connsiteX8" fmla="*/ 129667 w 777989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89" h="5014022">
                <a:moveTo>
                  <a:pt x="777989" y="835686"/>
                </a:moveTo>
                <a:lnTo>
                  <a:pt x="777989" y="4178336"/>
                </a:lnTo>
                <a:cubicBezTo>
                  <a:pt x="777989" y="4639870"/>
                  <a:pt x="768981" y="5014019"/>
                  <a:pt x="757869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7869" y="3"/>
                </a:lnTo>
                <a:cubicBezTo>
                  <a:pt x="768981" y="3"/>
                  <a:pt x="777989" y="374152"/>
                  <a:pt x="777989" y="835686"/>
                </a:cubicBez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12700" cap="flat" cmpd="sng" algn="ctr">
            <a:solidFill>
              <a:srgbClr val="005786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48138" rIns="48138" bIns="4813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</a:rPr>
              <a:t>Explore the materials </a:t>
            </a:r>
            <a:r>
              <a: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rPr>
              <a:t>(</a:t>
            </a:r>
            <a:r>
              <a:rPr lang="es-ES" sz="1600" kern="1200" dirty="0">
                <a:solidFill>
                  <a:schemeClr val="accent2"/>
                </a:solidFill>
                <a:latin typeface="+mj-lt"/>
              </a:rPr>
              <a:t>Explorar los materiales)</a:t>
            </a:r>
            <a:endParaRPr lang="en-US" sz="1600" kern="1200" dirty="0">
              <a:solidFill>
                <a:schemeClr val="accent2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Brainstorm ideas </a:t>
            </a:r>
            <a:r>
              <a:rPr lang="en-US" sz="16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(Tormenta de ideas)</a:t>
            </a:r>
          </a:p>
        </p:txBody>
      </p:sp>
    </p:spTree>
    <p:extLst>
      <p:ext uri="{BB962C8B-B14F-4D97-AF65-F5344CB8AC3E}">
        <p14:creationId xmlns:p14="http://schemas.microsoft.com/office/powerpoint/2010/main" val="409443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8">
            <a:extLst>
              <a:ext uri="{FF2B5EF4-FFF2-40B4-BE49-F238E27FC236}">
                <a16:creationId xmlns:a16="http://schemas.microsoft.com/office/drawing/2014/main" id="{8F731493-7631-B7D4-D5D2-4C3D43E26A5A}"/>
              </a:ext>
            </a:extLst>
          </p:cNvPr>
          <p:cNvSpPr/>
          <p:nvPr userDrawn="1"/>
        </p:nvSpPr>
        <p:spPr>
          <a:xfrm>
            <a:off x="381226" y="5579564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rgbClr val="824D9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rPr>
              <a:t>Plan</a:t>
            </a: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9616F982-10CC-8552-7E70-9B46F888B4FC}"/>
              </a:ext>
            </a:extLst>
          </p:cNvPr>
          <p:cNvSpPr/>
          <p:nvPr userDrawn="1"/>
        </p:nvSpPr>
        <p:spPr>
          <a:xfrm>
            <a:off x="1285833" y="5578358"/>
            <a:ext cx="5413678" cy="842404"/>
          </a:xfrm>
          <a:custGeom>
            <a:avLst/>
            <a:gdLst>
              <a:gd name="connsiteX0" fmla="*/ 130038 w 780214"/>
              <a:gd name="connsiteY0" fmla="*/ 0 h 5014022"/>
              <a:gd name="connsiteX1" fmla="*/ 650176 w 780214"/>
              <a:gd name="connsiteY1" fmla="*/ 0 h 5014022"/>
              <a:gd name="connsiteX2" fmla="*/ 780214 w 780214"/>
              <a:gd name="connsiteY2" fmla="*/ 130038 h 5014022"/>
              <a:gd name="connsiteX3" fmla="*/ 780214 w 780214"/>
              <a:gd name="connsiteY3" fmla="*/ 5014022 h 5014022"/>
              <a:gd name="connsiteX4" fmla="*/ 780214 w 780214"/>
              <a:gd name="connsiteY4" fmla="*/ 5014022 h 5014022"/>
              <a:gd name="connsiteX5" fmla="*/ 0 w 780214"/>
              <a:gd name="connsiteY5" fmla="*/ 5014022 h 5014022"/>
              <a:gd name="connsiteX6" fmla="*/ 0 w 780214"/>
              <a:gd name="connsiteY6" fmla="*/ 5014022 h 5014022"/>
              <a:gd name="connsiteX7" fmla="*/ 0 w 780214"/>
              <a:gd name="connsiteY7" fmla="*/ 130038 h 5014022"/>
              <a:gd name="connsiteX8" fmla="*/ 130038 w 780214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214" h="5014022">
                <a:moveTo>
                  <a:pt x="780214" y="835687"/>
                </a:moveTo>
                <a:lnTo>
                  <a:pt x="780214" y="4178335"/>
                </a:lnTo>
                <a:cubicBezTo>
                  <a:pt x="780214" y="4639870"/>
                  <a:pt x="771155" y="5014019"/>
                  <a:pt x="759979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9979" y="3"/>
                </a:lnTo>
                <a:cubicBezTo>
                  <a:pt x="771155" y="3"/>
                  <a:pt x="780214" y="374152"/>
                  <a:pt x="780214" y="835687"/>
                </a:cubicBezTo>
                <a:close/>
              </a:path>
            </a:pathLst>
          </a:custGeom>
          <a:noFill/>
          <a:ln w="12700" cap="flat" cmpd="sng" algn="ctr">
            <a:solidFill>
              <a:srgbClr val="824D94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9" tIns="46977" rIns="46976" bIns="46978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a plan individually 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Crear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 plan 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indivudualmente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a group idea 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Seleccione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idea de 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grupo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Gather materials 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Reunir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materiales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7427" y="294916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Plan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3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D1FC8-5FF1-164B-ABEC-3BA260518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81327-3D02-0D47-BF73-85F807657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0CDFF-A807-724A-9A89-B237986D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D3E9E-C950-9A49-976D-09A6162D2AA6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03181-8660-0A4D-BDB8-6C9893454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2CCD3-77B3-3A45-B16F-4D6DB038E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CC3E8-C900-4D4B-B552-03ABD336C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3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D1FC8-5FF1-164B-ABEC-3BA260518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81327-3D02-0D47-BF73-85F807657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0CDFF-A807-724A-9A89-B237986D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D3E9E-C950-9A49-976D-09A6162D2AA6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03181-8660-0A4D-BDB8-6C9893454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2CCD3-77B3-3A45-B16F-4D6DB038E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CC3E8-C900-4D4B-B552-03ABD336C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3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Seesaw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xG8M-VK4Hzc?feature=oembed" TargetMode="Externa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image" Target="../media/image7.jpg"/><Relationship Id="rId7" Type="http://schemas.openxmlformats.org/officeDocument/2006/relationships/hyperlink" Target="https://www.flickr.com/photos/uclnews/2464105551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mynextmove.org/profile/summary/17-2141.0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exels.com/photo/civil-engineer-at-theme-park-ride-3862369/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pxhere.com/en/photo/157562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hyperlink" Target="https://www.pxfuel.com/en/search?q=graphen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mynextmove.org/profile/summary/17-2131.0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970469-21B6-DBF7-BD7E-520A02BC54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Care Package Launch</a:t>
            </a:r>
          </a:p>
        </p:txBody>
      </p:sp>
    </p:spTree>
    <p:extLst>
      <p:ext uri="{BB962C8B-B14F-4D97-AF65-F5344CB8AC3E}">
        <p14:creationId xmlns:p14="http://schemas.microsoft.com/office/powerpoint/2010/main" val="40869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966A7E-C626-E44B-A662-2D5F6AF6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Process 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Proceso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Diseño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Ingeniería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894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5299-158B-4F06-A8F9-F440A94F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B1DA-31C4-4259-ADF7-F5A07EF74901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The Kingdom of All You are looking to deliver care packages to the town of Teastem but is prevented by a canyon. The Kingdom needs your help in figuring out how to send the care packages over the canyon.</a:t>
            </a:r>
          </a:p>
          <a:p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Today, you will put on your engineering hat to help the Kingdom build a catapult that can send care packages to two different locations in the town of Teastem. </a:t>
            </a:r>
          </a:p>
        </p:txBody>
      </p:sp>
    </p:spTree>
    <p:extLst>
      <p:ext uri="{BB962C8B-B14F-4D97-AF65-F5344CB8AC3E}">
        <p14:creationId xmlns:p14="http://schemas.microsoft.com/office/powerpoint/2010/main" val="836463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5299-158B-4F06-A8F9-F440A94F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rgbClr val="F16038"/>
                </a:solidFill>
              </a:rPr>
              <a:t>Problema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B1DA-31C4-4259-ADF7-F5A07EF74901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Reino de </a:t>
            </a:r>
            <a:r>
              <a:rPr lang="es-ES" b="1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ES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buscando entregar paquetes de atención a la ciudad de </a:t>
            </a:r>
            <a:r>
              <a:rPr lang="es-ES" b="1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Teastem</a:t>
            </a:r>
            <a:r>
              <a:rPr lang="es-ES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pero un cañón se lo impide. El Reino necesita tu ayuda para descubrir cómo enviar los paquetes de ayuda al otro lado del cañón.</a:t>
            </a:r>
          </a:p>
          <a:p>
            <a:r>
              <a:rPr lang="es-E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Hoy, te pondrás tu sombrero de ingeniero para ayudar al Reino a construir una catapulta que puede enviar paquetes de atención a dos lugares diferentes en la ciudad de </a:t>
            </a:r>
            <a:r>
              <a:rPr lang="es-ES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Teastem</a:t>
            </a:r>
            <a:r>
              <a:rPr lang="es-E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02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Criteria: (Desired Outcomes)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Criterios</a:t>
            </a:r>
            <a:r>
              <a:rPr lang="en-US" dirty="0">
                <a:solidFill>
                  <a:schemeClr val="accent2"/>
                </a:solidFill>
              </a:rPr>
              <a:t>: (</a:t>
            </a:r>
            <a:r>
              <a:rPr lang="en-US" dirty="0" err="1">
                <a:solidFill>
                  <a:schemeClr val="accent2"/>
                </a:solidFill>
              </a:rPr>
              <a:t>Resultados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Deseados</a:t>
            </a:r>
            <a:r>
              <a:rPr lang="en-US" dirty="0">
                <a:solidFill>
                  <a:schemeClr val="accent2"/>
                </a:solidFill>
              </a:rPr>
              <a:t>))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FE03-A615-4D4A-AF1D-3F4DB9E75F6B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numCol="2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 successful catapult design should include the following: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 seat for the care package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 accurate launch system (measured by the package landing in both locations, as indicated by the tape, within five tries)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 lever</a:t>
            </a: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Maintain structural integrity during use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Three different materials</a:t>
            </a: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9250" lvl="2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Bonus points will be awarded if the catapult can successfully send a larger care package to the two locations.</a:t>
            </a:r>
          </a:p>
          <a:p>
            <a:pPr marL="349250" lvl="2" indent="0">
              <a:lnSpc>
                <a:spcPct val="100000"/>
              </a:lnSpc>
              <a:buNone/>
            </a:pP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9250" lvl="2" indent="0">
              <a:lnSpc>
                <a:spcPct val="100000"/>
              </a:lnSpc>
              <a:buNone/>
            </a:pP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s-ES" sz="15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s-ES" sz="15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diseño de catapulta exitoso debe incluir lo siguiente: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asiento para el paquete de atención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lanzamiento preciso (medido por el aterrizaje del paquete en ambos lugares, como lo indica la cinta, dentro de los cinco intentos)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palanca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 la integridad estructural durante el uso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 materiales diferentes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otorgarán puntos de bonificación si la catapulta puede enviar con éxito un paquete de atención más grande a las dos ubicaciones.</a:t>
            </a:r>
            <a:endParaRPr lang="en-US" sz="15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08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CF93-340A-4F94-8CDA-B5CE7621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Constraints: (Limitations) (Grade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F308-A1E8-4377-ACEF-029C0FCDC16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u="sng" dirty="0">
                <a:solidFill>
                  <a:srgbClr val="000000"/>
                </a:solidFill>
              </a:rPr>
              <a:t>Time Limit</a:t>
            </a:r>
            <a:r>
              <a:rPr lang="en-US" sz="2400" dirty="0">
                <a:solidFill>
                  <a:srgbClr val="000000"/>
                </a:solidFill>
              </a:rPr>
              <a:t>: You will have 30 minutes to build the catapult.</a:t>
            </a:r>
          </a:p>
          <a:p>
            <a:r>
              <a:rPr lang="en-US" sz="2400" u="sng" dirty="0">
                <a:solidFill>
                  <a:srgbClr val="000000"/>
                </a:solidFill>
              </a:rPr>
              <a:t>Materials</a:t>
            </a:r>
            <a:r>
              <a:rPr lang="en-US" sz="2400" dirty="0">
                <a:solidFill>
                  <a:srgbClr val="000000"/>
                </a:solidFill>
              </a:rPr>
              <a:t>: You may only use the available materials.</a:t>
            </a:r>
          </a:p>
          <a:p>
            <a:r>
              <a:rPr lang="en-US" sz="2400" u="sng" dirty="0">
                <a:solidFill>
                  <a:srgbClr val="000000"/>
                </a:solidFill>
              </a:rPr>
              <a:t>Budget</a:t>
            </a:r>
            <a:r>
              <a:rPr lang="en-US" sz="2400" dirty="0">
                <a:solidFill>
                  <a:srgbClr val="000000"/>
                </a:solidFill>
              </a:rPr>
              <a:t>: You will have 10 counters to complete this challenge.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r>
              <a:rPr lang="en-US" sz="2400" u="sng" dirty="0">
                <a:solidFill>
                  <a:srgbClr val="000000"/>
                </a:solidFill>
              </a:rPr>
              <a:t>Collaboration</a:t>
            </a:r>
            <a:r>
              <a:rPr lang="en-US" sz="2400" dirty="0">
                <a:solidFill>
                  <a:srgbClr val="000000"/>
                </a:solidFill>
              </a:rPr>
              <a:t>: One design element from each team member must be used in the final design.</a:t>
            </a:r>
          </a:p>
          <a:p>
            <a:r>
              <a:rPr lang="en-US" sz="2400" u="sng" dirty="0">
                <a:solidFill>
                  <a:srgbClr val="000000"/>
                </a:solidFill>
              </a:rPr>
              <a:t>Redesign</a:t>
            </a:r>
            <a:r>
              <a:rPr lang="en-US" sz="2400" dirty="0">
                <a:solidFill>
                  <a:srgbClr val="000000"/>
                </a:solidFill>
              </a:rPr>
              <a:t>: Each team can test their prototype as many times as needed during the 30-minute design phase.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88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CF93-340A-4F94-8CDA-B5CE7621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Restricciones</a:t>
            </a:r>
            <a:r>
              <a:rPr lang="en-US" dirty="0">
                <a:solidFill>
                  <a:schemeClr val="accent2"/>
                </a:solidFill>
              </a:rPr>
              <a:t>: (</a:t>
            </a:r>
            <a:r>
              <a:rPr lang="en-US" dirty="0" err="1">
                <a:solidFill>
                  <a:schemeClr val="accent2"/>
                </a:solidFill>
              </a:rPr>
              <a:t>Limitaciones</a:t>
            </a:r>
            <a:r>
              <a:rPr lang="en-US" dirty="0">
                <a:solidFill>
                  <a:schemeClr val="accent2"/>
                </a:solidFill>
              </a:rPr>
              <a:t>) (Grade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F308-A1E8-4377-ACEF-029C0FCDC16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es-ES" sz="2400" u="sng" dirty="0">
                <a:solidFill>
                  <a:schemeClr val="accent2"/>
                </a:solidFill>
              </a:rPr>
              <a:t>Límite de Tiempo:</a:t>
            </a:r>
            <a:r>
              <a:rPr lang="es-ES" sz="2400" dirty="0">
                <a:solidFill>
                  <a:schemeClr val="accent2"/>
                </a:solidFill>
              </a:rPr>
              <a:t> Tendrás 30 minutos para construir la catapulta.</a:t>
            </a:r>
          </a:p>
          <a:p>
            <a:r>
              <a:rPr lang="es-ES" sz="2400" u="sng" dirty="0">
                <a:solidFill>
                  <a:schemeClr val="accent2"/>
                </a:solidFill>
              </a:rPr>
              <a:t>Materiales:</a:t>
            </a:r>
            <a:r>
              <a:rPr lang="es-ES" sz="2400" dirty="0">
                <a:solidFill>
                  <a:schemeClr val="accent2"/>
                </a:solidFill>
              </a:rPr>
              <a:t> Sólo podrá utilizar los materiales disponibles.</a:t>
            </a:r>
          </a:p>
          <a:p>
            <a:r>
              <a:rPr lang="es-ES" sz="2400" u="sng" dirty="0">
                <a:solidFill>
                  <a:schemeClr val="accent2"/>
                </a:solidFill>
              </a:rPr>
              <a:t>Presupuesto:</a:t>
            </a:r>
            <a:r>
              <a:rPr lang="es-ES" sz="2400" dirty="0">
                <a:solidFill>
                  <a:schemeClr val="accent2"/>
                </a:solidFill>
              </a:rPr>
              <a:t> Tendrás 10 contadores para completar este desafío.</a:t>
            </a:r>
          </a:p>
          <a:p>
            <a:r>
              <a:rPr lang="es-ES" sz="2400" u="sng" dirty="0">
                <a:solidFill>
                  <a:schemeClr val="accent2"/>
                </a:solidFill>
              </a:rPr>
              <a:t>Colaboración:</a:t>
            </a:r>
            <a:r>
              <a:rPr lang="es-ES" sz="2400" dirty="0">
                <a:solidFill>
                  <a:schemeClr val="accent2"/>
                </a:solidFill>
              </a:rPr>
              <a:t> Se debe utilizar un elemento de diseño de cada miembro del equipo en el diseño final.</a:t>
            </a:r>
          </a:p>
          <a:p>
            <a:r>
              <a:rPr lang="es-ES" sz="2400" u="sng" dirty="0">
                <a:solidFill>
                  <a:schemeClr val="accent2"/>
                </a:solidFill>
              </a:rPr>
              <a:t>Rediseño:</a:t>
            </a:r>
            <a:r>
              <a:rPr lang="es-ES" sz="2400" dirty="0">
                <a:solidFill>
                  <a:schemeClr val="accent2"/>
                </a:solidFill>
              </a:rPr>
              <a:t> Cada equipo puede probar su prototipo tantas veces como sea necesario durante la fase de diseño de 30 minutos.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18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CF93-340A-4F94-8CDA-B5CE7621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Constraints: (Limitations) (Grades 3, 5, 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F308-A1E8-4377-ACEF-029C0FCDC16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u="sng" dirty="0">
                <a:solidFill>
                  <a:srgbClr val="000000"/>
                </a:solidFill>
              </a:rPr>
              <a:t>Time Limit</a:t>
            </a:r>
            <a:r>
              <a:rPr lang="en-US" sz="2400" dirty="0">
                <a:solidFill>
                  <a:srgbClr val="000000"/>
                </a:solidFill>
              </a:rPr>
              <a:t>: You will have 30 minutes to build the catapult.</a:t>
            </a:r>
          </a:p>
          <a:p>
            <a:r>
              <a:rPr lang="en-US" sz="2400" u="sng" dirty="0">
                <a:solidFill>
                  <a:srgbClr val="000000"/>
                </a:solidFill>
              </a:rPr>
              <a:t>Materials</a:t>
            </a:r>
            <a:r>
              <a:rPr lang="en-US" sz="2400" dirty="0">
                <a:solidFill>
                  <a:srgbClr val="000000"/>
                </a:solidFill>
              </a:rPr>
              <a:t>: You may only use the available materials.</a:t>
            </a:r>
          </a:p>
          <a:p>
            <a:r>
              <a:rPr lang="en-US" sz="2400" u="sng" dirty="0">
                <a:solidFill>
                  <a:srgbClr val="000000"/>
                </a:solidFill>
              </a:rPr>
              <a:t>Budget</a:t>
            </a:r>
            <a:r>
              <a:rPr lang="en-US" sz="2400" dirty="0">
                <a:solidFill>
                  <a:srgbClr val="000000"/>
                </a:solidFill>
              </a:rPr>
              <a:t>: You will have $100 to complete this challenge.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r>
              <a:rPr lang="en-US" sz="2400" u="sng" dirty="0">
                <a:solidFill>
                  <a:srgbClr val="000000"/>
                </a:solidFill>
              </a:rPr>
              <a:t>Collaboration</a:t>
            </a:r>
            <a:r>
              <a:rPr lang="en-US" sz="2400" dirty="0">
                <a:solidFill>
                  <a:srgbClr val="000000"/>
                </a:solidFill>
              </a:rPr>
              <a:t>: One design element from each team member must be used in the final design.</a:t>
            </a:r>
          </a:p>
          <a:p>
            <a:r>
              <a:rPr lang="en-US" sz="2400" u="sng" dirty="0">
                <a:solidFill>
                  <a:srgbClr val="000000"/>
                </a:solidFill>
              </a:rPr>
              <a:t>Redesign</a:t>
            </a:r>
            <a:r>
              <a:rPr lang="en-US" sz="2400" dirty="0">
                <a:solidFill>
                  <a:srgbClr val="000000"/>
                </a:solidFill>
              </a:rPr>
              <a:t>: Each team can test their prototype as many times as needed during the 30-minute design phase.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23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CF93-340A-4F94-8CDA-B5CE7621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Restricciones</a:t>
            </a:r>
            <a:r>
              <a:rPr lang="en-US" dirty="0">
                <a:solidFill>
                  <a:schemeClr val="accent2"/>
                </a:solidFill>
              </a:rPr>
              <a:t>: (</a:t>
            </a:r>
            <a:r>
              <a:rPr lang="en-US" dirty="0" err="1">
                <a:solidFill>
                  <a:schemeClr val="accent2"/>
                </a:solidFill>
              </a:rPr>
              <a:t>Limitaciones</a:t>
            </a:r>
            <a:r>
              <a:rPr lang="en-US" dirty="0">
                <a:solidFill>
                  <a:schemeClr val="accent2"/>
                </a:solidFill>
              </a:rPr>
              <a:t>) (Grades 3, 5, 7)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F308-A1E8-4377-ACEF-029C0FCDC16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es-ES" sz="2400" u="sng" dirty="0">
                <a:solidFill>
                  <a:schemeClr val="accent2"/>
                </a:solidFill>
              </a:rPr>
              <a:t>Límite de Tiempo:</a:t>
            </a:r>
            <a:r>
              <a:rPr lang="es-ES" sz="2400" dirty="0">
                <a:solidFill>
                  <a:schemeClr val="accent2"/>
                </a:solidFill>
              </a:rPr>
              <a:t> Tendrás 30 minutos para construir la catapulta.</a:t>
            </a:r>
          </a:p>
          <a:p>
            <a:r>
              <a:rPr lang="es-ES" sz="2400" u="sng" dirty="0">
                <a:solidFill>
                  <a:schemeClr val="accent2"/>
                </a:solidFill>
              </a:rPr>
              <a:t>Materiales:</a:t>
            </a:r>
            <a:r>
              <a:rPr lang="es-ES" sz="2400" dirty="0">
                <a:solidFill>
                  <a:schemeClr val="accent2"/>
                </a:solidFill>
              </a:rPr>
              <a:t> Sólo podrá utilizar los materiales disponibles.</a:t>
            </a:r>
          </a:p>
          <a:p>
            <a:r>
              <a:rPr lang="es-ES" sz="2400" u="sng" dirty="0">
                <a:solidFill>
                  <a:schemeClr val="accent2"/>
                </a:solidFill>
              </a:rPr>
              <a:t>Presupuesto:</a:t>
            </a:r>
            <a:r>
              <a:rPr lang="es-ES" sz="2400" dirty="0">
                <a:solidFill>
                  <a:schemeClr val="accent2"/>
                </a:solidFill>
              </a:rPr>
              <a:t> Tendrás $100 para completar este desafío.</a:t>
            </a:r>
          </a:p>
          <a:p>
            <a:r>
              <a:rPr lang="es-ES" sz="2400" u="sng" dirty="0">
                <a:solidFill>
                  <a:schemeClr val="accent2"/>
                </a:solidFill>
              </a:rPr>
              <a:t>Colaboración:</a:t>
            </a:r>
            <a:r>
              <a:rPr lang="es-ES" sz="2400" dirty="0">
                <a:solidFill>
                  <a:schemeClr val="accent2"/>
                </a:solidFill>
              </a:rPr>
              <a:t> Se debe utilizar un elemento de diseño de cada miembro del equipo en el diseño final.</a:t>
            </a:r>
          </a:p>
          <a:p>
            <a:r>
              <a:rPr lang="es-ES" sz="2400" u="sng" dirty="0">
                <a:solidFill>
                  <a:schemeClr val="accent2"/>
                </a:solidFill>
              </a:rPr>
              <a:t>Rediseño:</a:t>
            </a:r>
            <a:r>
              <a:rPr lang="es-ES" sz="2400" dirty="0">
                <a:solidFill>
                  <a:schemeClr val="accent2"/>
                </a:solidFill>
              </a:rPr>
              <a:t> Cada equipo puede probar su prototipo tantas veces como sea necesario durante la fase de diseño de 30 minutos.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67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34BE538-288C-4778-854C-FD65D9C01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466474"/>
              </p:ext>
            </p:extLst>
          </p:nvPr>
        </p:nvGraphicFramePr>
        <p:xfrm>
          <a:off x="4327951" y="1599708"/>
          <a:ext cx="6792956" cy="344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825">
                  <a:extLst>
                    <a:ext uri="{9D8B030D-6E8A-4147-A177-3AD203B41FA5}">
                      <a16:colId xmlns:a16="http://schemas.microsoft.com/office/drawing/2014/main" val="685035288"/>
                    </a:ext>
                  </a:extLst>
                </a:gridCol>
                <a:gridCol w="2387131">
                  <a:extLst>
                    <a:ext uri="{9D8B030D-6E8A-4147-A177-3AD203B41FA5}">
                      <a16:colId xmlns:a16="http://schemas.microsoft.com/office/drawing/2014/main" val="3675114989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effectLst/>
                        </a:rPr>
                        <a:t>Materials (Materiales)​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effectLst/>
                        </a:rPr>
                        <a:t>Cost (Costo)​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58347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Care Package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Paquete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Atención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Free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01287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Small Popsicle Sticks 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Palitos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US" sz="14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Helado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Pequeños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1 counter for 10 sticks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605285"/>
                  </a:ext>
                </a:extLst>
              </a:tr>
              <a:tr h="3635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Large Popsicle Sticks 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Palitos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US" sz="14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Helado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Grandes)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3 counters for 10 sticks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71057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Straw </a:t>
                      </a:r>
                      <a:r>
                        <a:rPr lang="en-US" sz="1400" b="0" i="0" u="none" strike="noStrike" kern="1200" noProof="0" dirty="0">
                          <a:solidFill>
                            <a:srgbClr val="F16038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0" i="0" u="none" strike="noStrike" kern="1200" noProof="0" dirty="0" err="1">
                          <a:solidFill>
                            <a:srgbClr val="F16038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Pajita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)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counter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5105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Glue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Pegamento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2 counters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28134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Hot Glue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Pegamento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 Caliente)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3 counters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9595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Rubber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Bands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Bandas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de Goma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1 counter for 10 bands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69668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Bottle Cap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(Huevos de 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Plastico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1 counter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29717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Plastic Spoon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Cuchara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Plástico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counters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26759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Scissors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(Tijeras)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counters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422674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06DA1463-173F-469F-1A3A-88C4F5BE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Explore Materials (Grade 2)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(</a:t>
            </a:r>
            <a:r>
              <a:rPr lang="en-US" dirty="0" err="1">
                <a:solidFill>
                  <a:schemeClr val="accent2"/>
                </a:solidFill>
                <a:latin typeface="Arial"/>
                <a:cs typeface="Arial"/>
              </a:rPr>
              <a:t>Explorar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Arial"/>
                <a:cs typeface="Arial"/>
              </a:rPr>
              <a:t>Materiales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3426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D52E-242E-4DF8-83B4-066B1143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Explore Materials (Grade 3, 5, 7)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(</a:t>
            </a:r>
            <a:r>
              <a:rPr lang="en-US" dirty="0" err="1">
                <a:solidFill>
                  <a:schemeClr val="accent2"/>
                </a:solidFill>
                <a:latin typeface="Arial"/>
                <a:cs typeface="Arial"/>
              </a:rPr>
              <a:t>Explorar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Arial"/>
                <a:cs typeface="Arial"/>
              </a:rPr>
              <a:t>Materiales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14B3DCFF-A3BD-4FC0-71CF-206AD627E6B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34BE538-288C-4778-854C-FD65D9C01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649398"/>
              </p:ext>
            </p:extLst>
          </p:nvPr>
        </p:nvGraphicFramePr>
        <p:xfrm>
          <a:off x="4535200" y="1599708"/>
          <a:ext cx="6355074" cy="344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8015">
                  <a:extLst>
                    <a:ext uri="{9D8B030D-6E8A-4147-A177-3AD203B41FA5}">
                      <a16:colId xmlns:a16="http://schemas.microsoft.com/office/drawing/2014/main" val="685035288"/>
                    </a:ext>
                  </a:extLst>
                </a:gridCol>
                <a:gridCol w="2067059">
                  <a:extLst>
                    <a:ext uri="{9D8B030D-6E8A-4147-A177-3AD203B41FA5}">
                      <a16:colId xmlns:a16="http://schemas.microsoft.com/office/drawing/2014/main" val="3675114989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effectLst/>
                        </a:rPr>
                        <a:t>Materials (Materiales)​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effectLst/>
                        </a:rPr>
                        <a:t>Cost (Costo)​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58347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Care Package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Paquete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Atención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Free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01287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Small Popsicle Sticks 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Palitos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US" sz="14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Helado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Pequeños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$10 for 10 sticks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605285"/>
                  </a:ext>
                </a:extLst>
              </a:tr>
              <a:tr h="3635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Large Popsicle Sticks 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Palitos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US" sz="14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Helado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Grandes)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$30 for 10 sticks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71057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Straw </a:t>
                      </a:r>
                      <a:r>
                        <a:rPr lang="en-US" sz="1400" b="0" i="0" u="none" strike="noStrike" kern="1200" noProof="0" dirty="0">
                          <a:solidFill>
                            <a:srgbClr val="F16038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0" i="0" u="none" strike="noStrike" kern="1200" noProof="0" dirty="0" err="1">
                          <a:solidFill>
                            <a:srgbClr val="F16038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Pajita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)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5105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Glue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Pegamento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$20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28134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Hot Glue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Pegamento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 Caliente)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$30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9595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Rubber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Bands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Bandas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de Goma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$10 for 10 bands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69668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Bottle Cap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(Huevos de 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Plastico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$10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29717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Plastic Spoon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Cuchara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Plástico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26759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Scissors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(Tijeras)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422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75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7E075-09FA-4D7A-98DF-F960832BB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D6CB9"/>
                </a:solidFill>
              </a:rPr>
              <a:t>Lever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Palanca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05CA1-0E69-9975-77BE-1FB049029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54569" y="1859386"/>
            <a:ext cx="5286777" cy="39650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F2E8EC-ACD2-0246-BEE2-0A1E184F84A0}"/>
              </a:ext>
            </a:extLst>
          </p:cNvPr>
          <p:cNvSpPr txBox="1"/>
          <p:nvPr/>
        </p:nvSpPr>
        <p:spPr>
          <a:xfrm>
            <a:off x="3554569" y="5855112"/>
            <a:ext cx="5286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en.wikipedia.org/wiki/Seesaw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25580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F9F1C-345A-4CBD-9790-6D3C36A34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 </a:t>
            </a:r>
            <a:r>
              <a:rPr lang="en-US" dirty="0">
                <a:solidFill>
                  <a:schemeClr val="accent2"/>
                </a:solidFill>
              </a:rPr>
              <a:t>(Idea Genial)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DC92E-213D-48A6-9312-B079C8CA13E2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10400" dirty="0">
                <a:solidFill>
                  <a:srgbClr val="000000"/>
                </a:solidFill>
              </a:rPr>
              <a:t>1 minute: Individual Design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8800" dirty="0">
                <a:solidFill>
                  <a:srgbClr val="000000"/>
                </a:solidFill>
              </a:rPr>
              <a:t>Draw a plan of how you think the catapult should look like.</a:t>
            </a:r>
          </a:p>
          <a:p>
            <a:pPr>
              <a:lnSpc>
                <a:spcPct val="110000"/>
              </a:lnSpc>
            </a:pPr>
            <a:r>
              <a:rPr lang="en-US" sz="10400" dirty="0">
                <a:solidFill>
                  <a:srgbClr val="000000"/>
                </a:solidFill>
              </a:rPr>
              <a:t>5 minutes: Each member presents their ideas to the group.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sz="8800" dirty="0">
                <a:solidFill>
                  <a:srgbClr val="000000"/>
                </a:solidFill>
              </a:rPr>
              <a:t>Share your ideas and focus on things you like the most about your idea that you would like to see be used as a design element for the final design.</a:t>
            </a:r>
          </a:p>
          <a:p>
            <a:pPr marL="457200" lvl="1" indent="0">
              <a:lnSpc>
                <a:spcPct val="110000"/>
              </a:lnSpc>
              <a:spcBef>
                <a:spcPts val="1000"/>
              </a:spcBef>
              <a:buNone/>
            </a:pPr>
            <a:endParaRPr lang="en-US" sz="4900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0400" dirty="0">
                <a:solidFill>
                  <a:schemeClr val="accent2"/>
                </a:solidFill>
              </a:rPr>
              <a:t>1 </a:t>
            </a:r>
            <a:r>
              <a:rPr lang="en-US" sz="10400" dirty="0" err="1">
                <a:solidFill>
                  <a:schemeClr val="accent2"/>
                </a:solidFill>
              </a:rPr>
              <a:t>minuto</a:t>
            </a:r>
            <a:r>
              <a:rPr lang="en-US" sz="10400" dirty="0">
                <a:solidFill>
                  <a:schemeClr val="accent2"/>
                </a:solidFill>
              </a:rPr>
              <a:t>: </a:t>
            </a:r>
            <a:r>
              <a:rPr lang="en-US" sz="10400" dirty="0" err="1">
                <a:solidFill>
                  <a:schemeClr val="accent2"/>
                </a:solidFill>
              </a:rPr>
              <a:t>Diseño</a:t>
            </a:r>
            <a:r>
              <a:rPr lang="en-US" sz="10400" dirty="0">
                <a:solidFill>
                  <a:schemeClr val="accent2"/>
                </a:solidFill>
              </a:rPr>
              <a:t> Individual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s-ES" sz="8800" dirty="0">
                <a:solidFill>
                  <a:schemeClr val="accent2"/>
                </a:solidFill>
              </a:rPr>
              <a:t>Dibuja un plano de cómo crees que debería verse la catapulta</a:t>
            </a:r>
            <a:r>
              <a:rPr lang="en-US" sz="8800" dirty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0400" dirty="0">
                <a:solidFill>
                  <a:schemeClr val="accent2"/>
                </a:solidFill>
              </a:rPr>
              <a:t>5 </a:t>
            </a:r>
            <a:r>
              <a:rPr lang="en-US" sz="10400" dirty="0" err="1">
                <a:solidFill>
                  <a:schemeClr val="accent2"/>
                </a:solidFill>
              </a:rPr>
              <a:t>minutos</a:t>
            </a:r>
            <a:r>
              <a:rPr lang="en-US" sz="10400" dirty="0">
                <a:solidFill>
                  <a:schemeClr val="accent2"/>
                </a:solidFill>
              </a:rPr>
              <a:t>: </a:t>
            </a:r>
            <a:r>
              <a:rPr lang="en-US" sz="10400" dirty="0" err="1">
                <a:solidFill>
                  <a:schemeClr val="accent2"/>
                </a:solidFill>
              </a:rPr>
              <a:t>Cada</a:t>
            </a:r>
            <a:r>
              <a:rPr lang="en-US" sz="10400" dirty="0">
                <a:solidFill>
                  <a:schemeClr val="accent2"/>
                </a:solidFill>
              </a:rPr>
              <a:t> </a:t>
            </a:r>
            <a:r>
              <a:rPr lang="en-US" sz="10400" dirty="0" err="1">
                <a:solidFill>
                  <a:schemeClr val="accent2"/>
                </a:solidFill>
              </a:rPr>
              <a:t>miembro</a:t>
            </a:r>
            <a:r>
              <a:rPr lang="en-US" sz="10400" dirty="0">
                <a:solidFill>
                  <a:schemeClr val="accent2"/>
                </a:solidFill>
              </a:rPr>
              <a:t> </a:t>
            </a:r>
            <a:r>
              <a:rPr lang="en-US" sz="10400" dirty="0" err="1">
                <a:solidFill>
                  <a:schemeClr val="accent2"/>
                </a:solidFill>
              </a:rPr>
              <a:t>presenta</a:t>
            </a:r>
            <a:r>
              <a:rPr lang="en-US" sz="10400" dirty="0">
                <a:solidFill>
                  <a:schemeClr val="accent2"/>
                </a:solidFill>
              </a:rPr>
              <a:t> sus ideas al </a:t>
            </a:r>
            <a:r>
              <a:rPr lang="en-US" sz="10400" dirty="0" err="1">
                <a:solidFill>
                  <a:schemeClr val="accent2"/>
                </a:solidFill>
              </a:rPr>
              <a:t>grupo</a:t>
            </a:r>
            <a:r>
              <a:rPr lang="en-US" sz="10400" dirty="0">
                <a:solidFill>
                  <a:schemeClr val="accent2"/>
                </a:solidFill>
              </a:rPr>
              <a:t>.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s-ES" sz="8800" dirty="0">
                <a:solidFill>
                  <a:schemeClr val="accent2"/>
                </a:solidFill>
              </a:rPr>
              <a:t>Comparte tus ideas y concéntrese en las cosas que más le gustan de su idea que le gustaría que se usaran como elemento de diseño para el diseño final.</a:t>
            </a:r>
            <a:endParaRPr lang="en-US" sz="8800" dirty="0">
              <a:solidFill>
                <a:srgbClr val="000000"/>
              </a:solidFill>
            </a:endParaRP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endParaRPr lang="en-US" sz="20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58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5A781-1B2A-45B3-BCAC-79B5409C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Materials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Reunir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Materiales</a:t>
            </a:r>
            <a:r>
              <a:rPr lang="en-US" dirty="0">
                <a:solidFill>
                  <a:srgbClr val="F16038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05E1-B76B-64F6-2A0B-811A4E7AA0B9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numCol="2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 successful catapult design should include the following: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 seat for the care package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 accurate launch system (measured by the package landing in both locations, as indicated by the tape, within five tries)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 lever</a:t>
            </a: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Maintain structural integrity during use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Three different materials</a:t>
            </a: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9250" lvl="2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Bonus points will be awarded if the catapult can successfully send a larger care package to the two locations.</a:t>
            </a:r>
          </a:p>
          <a:p>
            <a:pPr marL="349250" lvl="2" indent="0">
              <a:lnSpc>
                <a:spcPct val="100000"/>
              </a:lnSpc>
              <a:buNone/>
            </a:pP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9250" lvl="2" indent="0">
              <a:lnSpc>
                <a:spcPct val="100000"/>
              </a:lnSpc>
              <a:buNone/>
            </a:pP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s-ES" sz="15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s-ES" sz="15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diseño de catapulta exitoso debe incluir lo siguiente: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asiento para el paquete de atención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lanzamiento preciso (medido por el aterrizaje del paquete en ambos lugares, como lo indica la cinta, dentro de los cinco intentos)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palanca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 la integridad estructural durante el uso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 materiales diferentes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otorgarán puntos de bonificación si la catapulta puede enviar con éxito un paquete de atención más grande a las dos ubicaciones.</a:t>
            </a:r>
            <a:endParaRPr lang="en-US" sz="15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6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D2475-1ED2-4413-9D48-05CDD76C8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Team Member Responsibilities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Responsabilidades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los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Miembros</a:t>
            </a:r>
            <a:r>
              <a:rPr lang="en-US" dirty="0">
                <a:solidFill>
                  <a:schemeClr val="accent2"/>
                </a:solidFill>
              </a:rPr>
              <a:t> del </a:t>
            </a:r>
            <a:r>
              <a:rPr lang="en-US" dirty="0" err="1">
                <a:solidFill>
                  <a:schemeClr val="accent2"/>
                </a:solidFill>
              </a:rPr>
              <a:t>Equipo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C62D-C606-4422-92BF-1443C4AED2FA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sz="2600" dirty="0">
                <a:solidFill>
                  <a:srgbClr val="000000"/>
                </a:solidFill>
              </a:rPr>
              <a:t>Assign responsibilities of each team member during the process</a:t>
            </a: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</a:endParaRPr>
          </a:p>
          <a:p>
            <a:pPr lvl="1"/>
            <a:r>
              <a:rPr lang="en-US" u="sng" dirty="0">
                <a:solidFill>
                  <a:srgbClr val="000000"/>
                </a:solidFill>
              </a:rPr>
              <a:t>Material Manager:</a:t>
            </a:r>
            <a:r>
              <a:rPr lang="en-US" dirty="0">
                <a:solidFill>
                  <a:srgbClr val="000000"/>
                </a:solidFill>
              </a:rPr>
              <a:t> collects materials</a:t>
            </a:r>
          </a:p>
          <a:p>
            <a:pPr lvl="1"/>
            <a:r>
              <a:rPr lang="en-US" u="sng" dirty="0">
                <a:solidFill>
                  <a:srgbClr val="000000"/>
                </a:solidFill>
              </a:rPr>
              <a:t>Banker:</a:t>
            </a:r>
            <a:r>
              <a:rPr lang="en-US" dirty="0">
                <a:solidFill>
                  <a:srgbClr val="000000"/>
                </a:solidFill>
              </a:rPr>
              <a:t> manages the counters</a:t>
            </a:r>
          </a:p>
          <a:p>
            <a:pPr lvl="1"/>
            <a:r>
              <a:rPr lang="en-US" u="sng" dirty="0">
                <a:solidFill>
                  <a:srgbClr val="000000"/>
                </a:solidFill>
              </a:rPr>
              <a:t>Head Engineer:</a:t>
            </a:r>
            <a:r>
              <a:rPr lang="en-US" dirty="0">
                <a:solidFill>
                  <a:srgbClr val="000000"/>
                </a:solidFill>
              </a:rPr>
              <a:t> ensure accurate launch system</a:t>
            </a:r>
          </a:p>
          <a:p>
            <a:pPr lvl="1"/>
            <a:r>
              <a:rPr lang="en-US" u="sng" dirty="0">
                <a:solidFill>
                  <a:srgbClr val="000000"/>
                </a:solidFill>
              </a:rPr>
              <a:t>Quality Control Manager:</a:t>
            </a:r>
            <a:r>
              <a:rPr lang="en-US" dirty="0">
                <a:solidFill>
                  <a:srgbClr val="000000"/>
                </a:solidFill>
              </a:rPr>
              <a:t> match the design to the prototype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sz="2600" dirty="0" err="1">
                <a:solidFill>
                  <a:schemeClr val="accent2"/>
                </a:solidFill>
              </a:rPr>
              <a:t>Asignar</a:t>
            </a:r>
            <a:r>
              <a:rPr lang="en-US" sz="2600" dirty="0">
                <a:solidFill>
                  <a:schemeClr val="accent2"/>
                </a:solidFill>
              </a:rPr>
              <a:t> </a:t>
            </a:r>
            <a:r>
              <a:rPr lang="en-US" sz="2600" dirty="0" err="1">
                <a:solidFill>
                  <a:schemeClr val="accent2"/>
                </a:solidFill>
              </a:rPr>
              <a:t>responsabilidades</a:t>
            </a:r>
            <a:r>
              <a:rPr lang="en-US" sz="2600" dirty="0">
                <a:solidFill>
                  <a:schemeClr val="accent2"/>
                </a:solidFill>
              </a:rPr>
              <a:t> de </a:t>
            </a:r>
            <a:r>
              <a:rPr lang="en-US" sz="2600" dirty="0" err="1">
                <a:solidFill>
                  <a:schemeClr val="accent2"/>
                </a:solidFill>
              </a:rPr>
              <a:t>cada</a:t>
            </a:r>
            <a:r>
              <a:rPr lang="en-US" sz="2600" dirty="0">
                <a:solidFill>
                  <a:schemeClr val="accent2"/>
                </a:solidFill>
              </a:rPr>
              <a:t> </a:t>
            </a:r>
            <a:r>
              <a:rPr lang="en-US" sz="2600" dirty="0" err="1">
                <a:solidFill>
                  <a:schemeClr val="accent2"/>
                </a:solidFill>
              </a:rPr>
              <a:t>miembro</a:t>
            </a:r>
            <a:r>
              <a:rPr lang="en-US" sz="2600" dirty="0">
                <a:solidFill>
                  <a:schemeClr val="accent2"/>
                </a:solidFill>
              </a:rPr>
              <a:t> del </a:t>
            </a:r>
            <a:r>
              <a:rPr lang="en-US" sz="2600" dirty="0" err="1">
                <a:solidFill>
                  <a:schemeClr val="accent2"/>
                </a:solidFill>
              </a:rPr>
              <a:t>equipo</a:t>
            </a:r>
            <a:r>
              <a:rPr lang="en-US" sz="2600" dirty="0">
                <a:solidFill>
                  <a:schemeClr val="accent2"/>
                </a:solidFill>
              </a:rPr>
              <a:t> </a:t>
            </a:r>
            <a:r>
              <a:rPr lang="en-US" sz="2600" dirty="0" err="1">
                <a:solidFill>
                  <a:schemeClr val="accent2"/>
                </a:solidFill>
              </a:rPr>
              <a:t>durante</a:t>
            </a:r>
            <a:r>
              <a:rPr lang="en-US" sz="2600" dirty="0">
                <a:solidFill>
                  <a:schemeClr val="accent2"/>
                </a:solidFill>
              </a:rPr>
              <a:t> </a:t>
            </a:r>
            <a:r>
              <a:rPr lang="en-US" sz="2600" dirty="0" err="1">
                <a:solidFill>
                  <a:schemeClr val="accent2"/>
                </a:solidFill>
              </a:rPr>
              <a:t>el</a:t>
            </a:r>
            <a:r>
              <a:rPr lang="en-US" sz="2600" dirty="0">
                <a:solidFill>
                  <a:schemeClr val="accent2"/>
                </a:solidFill>
              </a:rPr>
              <a:t> </a:t>
            </a:r>
            <a:r>
              <a:rPr lang="en-US" sz="2600" dirty="0" err="1">
                <a:solidFill>
                  <a:schemeClr val="accent2"/>
                </a:solidFill>
              </a:rPr>
              <a:t>proceso</a:t>
            </a:r>
            <a:r>
              <a:rPr lang="en-US" sz="2600" dirty="0">
                <a:solidFill>
                  <a:schemeClr val="accent2"/>
                </a:solidFill>
              </a:rPr>
              <a:t>.</a:t>
            </a:r>
          </a:p>
          <a:p>
            <a:pPr lvl="1"/>
            <a:r>
              <a:rPr lang="en-US" u="sng" dirty="0" err="1">
                <a:solidFill>
                  <a:schemeClr val="accent2"/>
                </a:solidFill>
              </a:rPr>
              <a:t>Administrador</a:t>
            </a:r>
            <a:r>
              <a:rPr lang="en-US" u="sng" dirty="0">
                <a:solidFill>
                  <a:schemeClr val="accent2"/>
                </a:solidFill>
              </a:rPr>
              <a:t> de </a:t>
            </a:r>
            <a:r>
              <a:rPr lang="en-US" u="sng" dirty="0" err="1">
                <a:solidFill>
                  <a:schemeClr val="accent2"/>
                </a:solidFill>
              </a:rPr>
              <a:t>Materiales</a:t>
            </a:r>
            <a:r>
              <a:rPr lang="en-US" u="sng" dirty="0">
                <a:solidFill>
                  <a:schemeClr val="accent2"/>
                </a:solidFill>
              </a:rPr>
              <a:t>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recopila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materiales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u="sng" dirty="0" err="1">
                <a:solidFill>
                  <a:schemeClr val="accent2"/>
                </a:solidFill>
              </a:rPr>
              <a:t>Banquero</a:t>
            </a:r>
            <a:r>
              <a:rPr lang="en-US" u="sng" dirty="0">
                <a:solidFill>
                  <a:schemeClr val="accent2"/>
                </a:solidFill>
              </a:rPr>
              <a:t>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maneja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los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contadores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u="sng" dirty="0">
                <a:solidFill>
                  <a:schemeClr val="accent2"/>
                </a:solidFill>
              </a:rPr>
              <a:t>Jefe de </a:t>
            </a:r>
            <a:r>
              <a:rPr lang="en-US" u="sng" dirty="0" err="1">
                <a:solidFill>
                  <a:schemeClr val="accent2"/>
                </a:solidFill>
              </a:rPr>
              <a:t>Ingenieros</a:t>
            </a:r>
            <a:r>
              <a:rPr lang="en-US" u="sng" dirty="0">
                <a:solidFill>
                  <a:schemeClr val="accent2"/>
                </a:solidFill>
              </a:rPr>
              <a:t>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garantizar</a:t>
            </a:r>
            <a:r>
              <a:rPr lang="en-US" dirty="0">
                <a:solidFill>
                  <a:srgbClr val="F16038"/>
                </a:solidFill>
              </a:rPr>
              <a:t> un </a:t>
            </a:r>
            <a:r>
              <a:rPr lang="en-US" dirty="0" err="1">
                <a:solidFill>
                  <a:srgbClr val="F16038"/>
                </a:solidFill>
              </a:rPr>
              <a:t>sistema</a:t>
            </a:r>
            <a:r>
              <a:rPr lang="en-US" dirty="0">
                <a:solidFill>
                  <a:srgbClr val="F16038"/>
                </a:solidFill>
              </a:rPr>
              <a:t> de </a:t>
            </a:r>
            <a:r>
              <a:rPr lang="en-US" dirty="0" err="1">
                <a:solidFill>
                  <a:srgbClr val="F16038"/>
                </a:solidFill>
              </a:rPr>
              <a:t>lanzamiento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preciso</a:t>
            </a:r>
            <a:endParaRPr lang="en-US" dirty="0">
              <a:solidFill>
                <a:srgbClr val="F16038"/>
              </a:solidFill>
            </a:endParaRPr>
          </a:p>
          <a:p>
            <a:pPr lvl="1"/>
            <a:r>
              <a:rPr lang="en-US" u="sng" dirty="0" err="1">
                <a:solidFill>
                  <a:schemeClr val="accent2"/>
                </a:solidFill>
              </a:rPr>
              <a:t>Gerente</a:t>
            </a:r>
            <a:r>
              <a:rPr lang="en-US" u="sng" dirty="0">
                <a:solidFill>
                  <a:schemeClr val="accent2"/>
                </a:solidFill>
              </a:rPr>
              <a:t> de Control de Calidad: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haga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coincidir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el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diseño</a:t>
            </a:r>
            <a:r>
              <a:rPr lang="en-US" dirty="0">
                <a:solidFill>
                  <a:schemeClr val="accent2"/>
                </a:solidFill>
              </a:rPr>
              <a:t> con </a:t>
            </a:r>
            <a:r>
              <a:rPr lang="en-US" dirty="0" err="1">
                <a:solidFill>
                  <a:schemeClr val="accent2"/>
                </a:solidFill>
              </a:rPr>
              <a:t>el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prototipo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96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14591-E57C-490B-AECE-F6B62E79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Your Catapult! </a:t>
            </a:r>
            <a:br>
              <a:rPr lang="en-US" dirty="0"/>
            </a:b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>
                <a:solidFill>
                  <a:schemeClr val="accent2"/>
                </a:solidFill>
              </a:rPr>
              <a:t>¡</a:t>
            </a:r>
            <a:r>
              <a:rPr lang="en-US" dirty="0" err="1">
                <a:solidFill>
                  <a:schemeClr val="accent2"/>
                </a:solidFill>
              </a:rPr>
              <a:t>Diseña</a:t>
            </a:r>
            <a:r>
              <a:rPr lang="en-US" dirty="0">
                <a:solidFill>
                  <a:schemeClr val="accent2"/>
                </a:solidFill>
              </a:rPr>
              <a:t> Tu </a:t>
            </a:r>
            <a:r>
              <a:rPr lang="en-US" dirty="0" err="1">
                <a:solidFill>
                  <a:schemeClr val="accent2"/>
                </a:solidFill>
              </a:rPr>
              <a:t>Catapulta</a:t>
            </a:r>
            <a:r>
              <a:rPr lang="en-US" dirty="0">
                <a:solidFill>
                  <a:schemeClr val="accent2"/>
                </a:solidFill>
              </a:rPr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3954261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Criteria: (Desired Outcomes)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Criterios</a:t>
            </a:r>
            <a:r>
              <a:rPr lang="en-US" dirty="0">
                <a:solidFill>
                  <a:schemeClr val="accent2"/>
                </a:solidFill>
              </a:rPr>
              <a:t>: (</a:t>
            </a:r>
            <a:r>
              <a:rPr lang="en-US" dirty="0" err="1">
                <a:solidFill>
                  <a:schemeClr val="accent2"/>
                </a:solidFill>
              </a:rPr>
              <a:t>Resultados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Deseados</a:t>
            </a:r>
            <a:r>
              <a:rPr lang="en-US" dirty="0">
                <a:solidFill>
                  <a:schemeClr val="accent2"/>
                </a:solidFill>
              </a:rPr>
              <a:t>))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FE03-A615-4D4A-AF1D-3F4DB9E75F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numCol="2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 successful catapult design should include the following: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 seat for the care package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 accurate launch system (measured by the package landing in both locations, as indicated by the tape, within five tries)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 lever</a:t>
            </a: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Maintain structural integrity during use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Three different materials</a:t>
            </a: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9250" lvl="2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Bonus points will be awarded if the catapult can successfully send a larger care package to the two locations.</a:t>
            </a:r>
          </a:p>
          <a:p>
            <a:pPr marL="349250" lvl="2" indent="0">
              <a:lnSpc>
                <a:spcPct val="100000"/>
              </a:lnSpc>
              <a:buNone/>
            </a:pP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9250" lvl="2" indent="0">
              <a:lnSpc>
                <a:spcPct val="100000"/>
              </a:lnSpc>
              <a:buNone/>
            </a:pP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s-ES" sz="15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s-ES" sz="15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diseño de catapulta exitoso debe incluir lo siguiente: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asiento para el paquete de atención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lanzamiento preciso (medido por el aterrizaje del paquete en ambos lugares, como lo indica la cinta, dentro de los cinco intentos)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palanca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 la integridad estructural durante el uso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 materiales diferentes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otorgarán puntos de bonificación si la catapulta puede enviar con éxito un paquete de atención más grande a las dos ubicaciones.</a:t>
            </a:r>
            <a:endParaRPr lang="en-US" sz="15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58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8867-E7F7-48EE-A4BA-77DCC687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Arial"/>
                <a:cs typeface="Arial"/>
              </a:rPr>
              <a:t>Scorecard (Grade 2)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DA41AD-D56A-08F7-96AE-903AE3874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877159"/>
              </p:ext>
            </p:extLst>
          </p:nvPr>
        </p:nvGraphicFramePr>
        <p:xfrm>
          <a:off x="2251833" y="1637410"/>
          <a:ext cx="6858000" cy="5056631"/>
        </p:xfrm>
        <a:graphic>
          <a:graphicData uri="http://schemas.openxmlformats.org/drawingml/2006/table">
            <a:tbl>
              <a:tblPr firstRow="1" firstCol="1" bandRow="1"/>
              <a:tblGrid>
                <a:gridCol w="1562558">
                  <a:extLst>
                    <a:ext uri="{9D8B030D-6E8A-4147-A177-3AD203B41FA5}">
                      <a16:colId xmlns:a16="http://schemas.microsoft.com/office/drawing/2014/main" val="2110013050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2111647362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2302168965"/>
                    </a:ext>
                  </a:extLst>
                </a:gridCol>
                <a:gridCol w="1478980">
                  <a:extLst>
                    <a:ext uri="{9D8B030D-6E8A-4147-A177-3AD203B41FA5}">
                      <a16:colId xmlns:a16="http://schemas.microsoft.com/office/drawing/2014/main" val="633421341"/>
                    </a:ext>
                  </a:extLst>
                </a:gridCol>
                <a:gridCol w="807688">
                  <a:extLst>
                    <a:ext uri="{9D8B030D-6E8A-4147-A177-3AD203B41FA5}">
                      <a16:colId xmlns:a16="http://schemas.microsoft.com/office/drawing/2014/main" val="1221620503"/>
                    </a:ext>
                  </a:extLst>
                </a:gridCol>
              </a:tblGrid>
              <a:tr h="26712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CRITERIA</a:t>
                      </a:r>
                      <a:endParaRPr lang="en-US" sz="10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POINTS</a:t>
                      </a:r>
                      <a:endParaRPr lang="en-US" sz="10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0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080105"/>
                  </a:ext>
                </a:extLst>
              </a:tr>
              <a:tr h="2638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highlight>
                            <a:srgbClr val="E95E0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>
                        <a:effectLst/>
                        <a:highlight>
                          <a:srgbClr val="E95E0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highlight>
                            <a:srgbClr val="92C83E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>
                        <a:effectLst/>
                        <a:highlight>
                          <a:srgbClr val="92C83E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highlight>
                            <a:srgbClr val="00ACBB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>
                        <a:effectLst/>
                        <a:highlight>
                          <a:srgbClr val="00ACBB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968878"/>
                  </a:ext>
                </a:extLst>
              </a:tr>
              <a:tr h="5143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COLLABORATION</a:t>
                      </a:r>
                      <a:endParaRPr lang="en-US" sz="10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all team members.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two team members.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does not have elements contributed by each team member.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10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63415"/>
                  </a:ext>
                </a:extLst>
              </a:tr>
              <a:tr h="664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CARE PACKAGE SEAT</a:t>
                      </a:r>
                      <a:endParaRPr lang="en-US" sz="10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has a seat for the care package without assistance on launch.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has a seat for the care package but requires assistance on launch.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There is no seat for the care package.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069354"/>
                  </a:ext>
                </a:extLst>
              </a:tr>
              <a:tr h="5143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LANDING ACCURACY</a:t>
                      </a:r>
                      <a:endParaRPr lang="en-US" sz="10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care package lands in both target locations in 5 tries.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care package lands in one target location in 5 tries.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care package does not land in any target location in 5 tries.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105664"/>
                  </a:ext>
                </a:extLst>
              </a:tr>
              <a:tr h="5546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USABILITY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structurally sound and the same after 5 tries.</a:t>
                      </a:r>
                      <a:endParaRPr lang="en-US" sz="105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usable, but some parts break down after 5 tries.</a:t>
                      </a:r>
                      <a:endParaRPr lang="en-US" sz="105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cannot be used anymore.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904209"/>
                  </a:ext>
                </a:extLst>
              </a:tr>
              <a:tr h="5201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LEVER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includes a lever.</a:t>
                      </a:r>
                      <a:endParaRPr lang="en-US" sz="105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does not include a lever.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483762"/>
                  </a:ext>
                </a:extLst>
              </a:tr>
              <a:tr h="5201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MATERIALS USED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comprised of at least different 3 materials.</a:t>
                      </a:r>
                      <a:endParaRPr lang="en-US" sz="105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comprised of at least different 2 materials.</a:t>
                      </a:r>
                      <a:endParaRPr lang="en-US" sz="10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comprised of only 1 material.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1232612"/>
                  </a:ext>
                </a:extLst>
              </a:tr>
              <a:tr h="4275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BUDGET: COUNTERS USED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5 counters or less.</a:t>
                      </a:r>
                      <a:endParaRPr lang="en-US" sz="105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6-10 counters.</a:t>
                      </a:r>
                      <a:endParaRPr lang="en-US" sz="10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11 counters or more.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399517"/>
                  </a:ext>
                </a:extLst>
              </a:tr>
              <a:tr h="5143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BONUS POINTS: JUMBO DROP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jumbo care package lands in both target locations in 5 tries.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jumbo care package lands in one target location in 5 tries.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jumbo care package does not land in any target location in 5 tries.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110042"/>
                  </a:ext>
                </a:extLst>
              </a:tr>
              <a:tr h="29588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TOTAL SCORE</a:t>
                      </a:r>
                      <a:endParaRPr lang="en-US" sz="10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38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243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ACDFE9-B308-E316-87DF-13B2905CF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673587"/>
              </p:ext>
            </p:extLst>
          </p:nvPr>
        </p:nvGraphicFramePr>
        <p:xfrm>
          <a:off x="2251832" y="1637410"/>
          <a:ext cx="6858001" cy="5056978"/>
        </p:xfrm>
        <a:graphic>
          <a:graphicData uri="http://schemas.openxmlformats.org/drawingml/2006/table">
            <a:tbl>
              <a:tblPr firstRow="1" firstCol="1" bandRow="1"/>
              <a:tblGrid>
                <a:gridCol w="1562558">
                  <a:extLst>
                    <a:ext uri="{9D8B030D-6E8A-4147-A177-3AD203B41FA5}">
                      <a16:colId xmlns:a16="http://schemas.microsoft.com/office/drawing/2014/main" val="2411061814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336963660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2392038536"/>
                    </a:ext>
                  </a:extLst>
                </a:gridCol>
                <a:gridCol w="1478980">
                  <a:extLst>
                    <a:ext uri="{9D8B030D-6E8A-4147-A177-3AD203B41FA5}">
                      <a16:colId xmlns:a16="http://schemas.microsoft.com/office/drawing/2014/main" val="3210988502"/>
                    </a:ext>
                  </a:extLst>
                </a:gridCol>
                <a:gridCol w="807689">
                  <a:extLst>
                    <a:ext uri="{9D8B030D-6E8A-4147-A177-3AD203B41FA5}">
                      <a16:colId xmlns:a16="http://schemas.microsoft.com/office/drawing/2014/main" val="956665074"/>
                    </a:ext>
                  </a:extLst>
                </a:gridCol>
              </a:tblGrid>
              <a:tr h="23566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CRITERIOS</a:t>
                      </a:r>
                      <a:endParaRPr lang="en-US" sz="9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</a:t>
                      </a:r>
                      <a:endParaRPr lang="en-US" sz="900" dirty="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</a:t>
                      </a:r>
                      <a:endParaRPr lang="en-US" sz="9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564256"/>
                  </a:ext>
                </a:extLst>
              </a:tr>
              <a:tr h="231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E95E0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>
                        <a:effectLst/>
                        <a:highlight>
                          <a:srgbClr val="E95E0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92C83E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highlight>
                          <a:srgbClr val="92C83E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0ACBB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900">
                        <a:effectLst/>
                        <a:highlight>
                          <a:srgbClr val="00ACBB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946035"/>
                  </a:ext>
                </a:extLst>
              </a:tr>
              <a:tr h="4712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COLABORACIÓN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todos los miembros del equipo.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dos miembros del equipo.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no tiene elementos aportados por cada miembro del equipo.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700">
                          <a:solidFill>
                            <a:srgbClr val="E95E07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019573"/>
                  </a:ext>
                </a:extLst>
              </a:tr>
              <a:tr h="747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ASIENTO DEL PAQUETE DE CUIDADO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tiene un asiento para el paquete de atención sin asistencia en el lanzamiento.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tiene un asiento para el paquete de atención pero requiere asistencia en el lanzamiento.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No hay asiento para el paquete de atención.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E95E07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solidFill>
                            <a:srgbClr val="E95E07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700273"/>
                  </a:ext>
                </a:extLst>
              </a:tr>
              <a:tr h="609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PRECISIÓN DE ATERRIZAJE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aterriza en ambas ubicaciones de destino en 5 intentos.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aterriza en una ubicación objetivo en 5 intentos.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no aterriza en ninguna ubicación objetivo en 5 intentos.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E95E07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270268"/>
                  </a:ext>
                </a:extLst>
              </a:tr>
              <a:tr h="609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USABILIDAD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es estructuralmente sólida y lo mismo después de 5 intentos.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puede usar, pero algunas partes se rompen después de 5 intentos.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ya no se puede usar.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915272"/>
                  </a:ext>
                </a:extLst>
              </a:tr>
              <a:tr h="3329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PALANCA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incluye una palanca.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no incluye una palanca.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024015"/>
                  </a:ext>
                </a:extLst>
              </a:tr>
              <a:tr h="4712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MATERIALES UTILIZADOS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compone de al menos 3 materiales diferentes.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compone de al menos 2 materiales diferentes.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compone de solo 1 material.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791678"/>
                  </a:ext>
                </a:extLst>
              </a:tr>
              <a:tr h="4765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PRESUPUESTO: CONTADORES UTILIZADOS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5 contadores o menos.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6-10 contadores.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11 contadores o más.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441298"/>
                  </a:ext>
                </a:extLst>
              </a:tr>
              <a:tr h="609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 ADICIONALES: GOTA JUMBO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gigante aterriza en ambas ubicaciones objetivo en 5 intentos.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gigante aterriza en una ubicación objetivo en 5 intentos.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gigante no aterriza en ninguna ubicación objetivo en 5 intentos.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1893629"/>
                  </a:ext>
                </a:extLst>
              </a:tr>
              <a:tr h="26103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 TOTAL</a:t>
                      </a:r>
                      <a:endParaRPr lang="en-US" sz="9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130017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51DC36E7-CFFC-6963-FE6C-67872B289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16038"/>
                </a:solidFill>
              </a:rPr>
              <a:t>Tanteador</a:t>
            </a:r>
            <a:r>
              <a:rPr lang="en-US" dirty="0">
                <a:solidFill>
                  <a:srgbClr val="F16038"/>
                </a:solidFill>
              </a:rPr>
              <a:t> (Grade 2)</a:t>
            </a:r>
          </a:p>
        </p:txBody>
      </p:sp>
    </p:spTree>
    <p:extLst>
      <p:ext uri="{BB962C8B-B14F-4D97-AF65-F5344CB8AC3E}">
        <p14:creationId xmlns:p14="http://schemas.microsoft.com/office/powerpoint/2010/main" val="1504378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8867-E7F7-48EE-A4BA-77DCC687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Arial"/>
                <a:cs typeface="Arial"/>
              </a:rPr>
              <a:t>Scorecard (Grade 3)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7AD0EDF-9509-8096-878B-9C932A739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148188"/>
              </p:ext>
            </p:extLst>
          </p:nvPr>
        </p:nvGraphicFramePr>
        <p:xfrm>
          <a:off x="2251834" y="1637410"/>
          <a:ext cx="6857999" cy="5056630"/>
        </p:xfrm>
        <a:graphic>
          <a:graphicData uri="http://schemas.openxmlformats.org/drawingml/2006/table">
            <a:tbl>
              <a:tblPr firstRow="1" firstCol="1" bandRow="1"/>
              <a:tblGrid>
                <a:gridCol w="1562557">
                  <a:extLst>
                    <a:ext uri="{9D8B030D-6E8A-4147-A177-3AD203B41FA5}">
                      <a16:colId xmlns:a16="http://schemas.microsoft.com/office/drawing/2014/main" val="1781264716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1076589840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3999911026"/>
                    </a:ext>
                  </a:extLst>
                </a:gridCol>
                <a:gridCol w="1478979">
                  <a:extLst>
                    <a:ext uri="{9D8B030D-6E8A-4147-A177-3AD203B41FA5}">
                      <a16:colId xmlns:a16="http://schemas.microsoft.com/office/drawing/2014/main" val="3976362700"/>
                    </a:ext>
                  </a:extLst>
                </a:gridCol>
                <a:gridCol w="807689">
                  <a:extLst>
                    <a:ext uri="{9D8B030D-6E8A-4147-A177-3AD203B41FA5}">
                      <a16:colId xmlns:a16="http://schemas.microsoft.com/office/drawing/2014/main" val="3564643065"/>
                    </a:ext>
                  </a:extLst>
                </a:gridCol>
              </a:tblGrid>
              <a:tr h="26705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CRITERIA</a:t>
                      </a:r>
                      <a:endParaRPr lang="en-US" sz="10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POINTS</a:t>
                      </a:r>
                      <a:endParaRPr lang="en-US" sz="10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0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681710"/>
                  </a:ext>
                </a:extLst>
              </a:tr>
              <a:tr h="262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highlight>
                            <a:srgbClr val="E95E0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>
                        <a:effectLst/>
                        <a:highlight>
                          <a:srgbClr val="E95E0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highlight>
                            <a:srgbClr val="92C83E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>
                        <a:effectLst/>
                        <a:highlight>
                          <a:srgbClr val="92C83E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highlight>
                            <a:srgbClr val="00ACBB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>
                        <a:effectLst/>
                        <a:highlight>
                          <a:srgbClr val="00ACBB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52471"/>
                  </a:ext>
                </a:extLst>
              </a:tr>
              <a:tr h="70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COLLABORATION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all team members.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two team members.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does not have elements contributed by each team member.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10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637556"/>
                  </a:ext>
                </a:extLst>
              </a:tr>
              <a:tr h="70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CARE PACKAGE SEAT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has a seat for the care package without assistance on launch.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has a seat for the care package but requires assistance on launch.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There is no seat for the care package.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588324"/>
                  </a:ext>
                </a:extLst>
              </a:tr>
              <a:tr h="5466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LANDING ACCURACY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care package lands in both target locations in 5 tries.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care package lands in one target location in 5 tries.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care package does not land in any target location in 5 tries.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239968"/>
                  </a:ext>
                </a:extLst>
              </a:tr>
              <a:tr h="5466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USABILITY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structurally sound and the same after 5 tries.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usable, but some parts break down after 5 tries.</a:t>
                      </a:r>
                      <a:endParaRPr lang="en-US" sz="8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cannot be used anymore.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506366"/>
                  </a:ext>
                </a:extLst>
              </a:tr>
              <a:tr h="3857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LEVER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includes a lever.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does not include a lever.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347811"/>
                  </a:ext>
                </a:extLst>
              </a:tr>
              <a:tr h="5466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MATERIALS USED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comprised of at least 3 different materials.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comprised of at least 2 different materials.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comprised of only 1 material.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148456"/>
                  </a:ext>
                </a:extLst>
              </a:tr>
              <a:tr h="2435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BUDGET USED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$50 or less.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$51 - $100.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$101 or more.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871897"/>
                  </a:ext>
                </a:extLst>
              </a:tr>
              <a:tr h="5466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BONUS POINTS: JUMBO DROP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jumbo care package lands in both target locations in 5 tries.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jumbo care package lands in one target location in 5 tries.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jumbo care package does not land in any target location in 5 tries.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322116"/>
                  </a:ext>
                </a:extLst>
              </a:tr>
              <a:tr h="29580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TOTAL SCORE</a:t>
                      </a:r>
                      <a:endParaRPr lang="en-US" sz="10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19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661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1379-C34C-379E-0C4E-F3270CAE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16038"/>
                </a:solidFill>
              </a:rPr>
              <a:t>Tanteador</a:t>
            </a:r>
            <a:r>
              <a:rPr lang="en-US" dirty="0">
                <a:solidFill>
                  <a:srgbClr val="F16038"/>
                </a:solidFill>
              </a:rPr>
              <a:t> (Grade 3)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DAA590-E5AA-4EA9-6482-98A8EDCA4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815563"/>
              </p:ext>
            </p:extLst>
          </p:nvPr>
        </p:nvGraphicFramePr>
        <p:xfrm>
          <a:off x="2251834" y="1637410"/>
          <a:ext cx="6857999" cy="5056633"/>
        </p:xfrm>
        <a:graphic>
          <a:graphicData uri="http://schemas.openxmlformats.org/drawingml/2006/table">
            <a:tbl>
              <a:tblPr firstRow="1" firstCol="1" bandRow="1"/>
              <a:tblGrid>
                <a:gridCol w="1562557">
                  <a:extLst>
                    <a:ext uri="{9D8B030D-6E8A-4147-A177-3AD203B41FA5}">
                      <a16:colId xmlns:a16="http://schemas.microsoft.com/office/drawing/2014/main" val="3766586218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1256969301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2244441527"/>
                    </a:ext>
                  </a:extLst>
                </a:gridCol>
                <a:gridCol w="1478979">
                  <a:extLst>
                    <a:ext uri="{9D8B030D-6E8A-4147-A177-3AD203B41FA5}">
                      <a16:colId xmlns:a16="http://schemas.microsoft.com/office/drawing/2014/main" val="575613903"/>
                    </a:ext>
                  </a:extLst>
                </a:gridCol>
                <a:gridCol w="807689">
                  <a:extLst>
                    <a:ext uri="{9D8B030D-6E8A-4147-A177-3AD203B41FA5}">
                      <a16:colId xmlns:a16="http://schemas.microsoft.com/office/drawing/2014/main" val="1114351421"/>
                    </a:ext>
                  </a:extLst>
                </a:gridCol>
              </a:tblGrid>
              <a:tr h="23753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CRITERIOS</a:t>
                      </a:r>
                      <a:endParaRPr lang="en-US" sz="900" dirty="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</a:t>
                      </a:r>
                      <a:endParaRPr lang="en-US" sz="9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</a:t>
                      </a:r>
                      <a:endParaRPr lang="en-US" sz="9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783554"/>
                  </a:ext>
                </a:extLst>
              </a:tr>
              <a:tr h="2287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E95E0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>
                        <a:effectLst/>
                        <a:highlight>
                          <a:srgbClr val="E95E0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92C83E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highlight>
                          <a:srgbClr val="92C83E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0ACBB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900">
                        <a:effectLst/>
                        <a:highlight>
                          <a:srgbClr val="00ACBB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627959"/>
                  </a:ext>
                </a:extLst>
              </a:tr>
              <a:tr h="4930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 dirty="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COLABORACIÓN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todos los miembros del equipo.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dos miembros del equipo.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no tiene elementos aportados por cada miembro del equipo.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9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139079"/>
                  </a:ext>
                </a:extLst>
              </a:tr>
              <a:tr h="7340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ASIENTO DEL PAQUETE DE CUIDADO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tiene un asiento para el paquete de atención sin asistencia en el lanzamiento.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tiene un asiento para el paquete de atención pero requiere asistencia en el lanzamiento.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No hay asiento para el paquete de atención.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372025"/>
                  </a:ext>
                </a:extLst>
              </a:tr>
              <a:tr h="640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PRECISIÓN DE ATERRIZAJE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aterriza en ambas ubicaciones de destino en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aterriza en una ubicación objetivo en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no aterriza en ninguna ubicación objetivo en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596610"/>
                  </a:ext>
                </a:extLst>
              </a:tr>
              <a:tr h="640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USABILIDAD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es estructuralmente sólida y lo mismo después de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puede usar, pero algunas partes se rompen después de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ya no se puede usar.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920531"/>
                  </a:ext>
                </a:extLst>
              </a:tr>
              <a:tr h="3453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PALANCA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incluye una palanca.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no incluye una palanca.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619014"/>
                  </a:ext>
                </a:extLst>
              </a:tr>
              <a:tr h="4930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MATERIALES UTILIZADO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compone de al menos 3 materiales diferentes.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compone de al menos 2 materiales diferentes.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compone de solo 1 material.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7031824"/>
                  </a:ext>
                </a:extLst>
              </a:tr>
              <a:tr h="3391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PRESUPUESTO UTILIZADO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$50 o menos.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$51 - $100.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$101 o más.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105295"/>
                  </a:ext>
                </a:extLst>
              </a:tr>
              <a:tr h="640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 ADICIONALES: GOTA JUMBO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gigante aterriza en ambas ubicaciones objetivo en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gigante aterriza en una ubicación objetivo en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gigante no aterriza en ninguna ubicación objetivo en 5 intentos.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2061041"/>
                  </a:ext>
                </a:extLst>
              </a:tr>
              <a:tr h="26310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 TOTAL</a:t>
                      </a:r>
                      <a:endParaRPr lang="en-US" sz="9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52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692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8867-E7F7-48EE-A4BA-77DCC687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Arial"/>
                <a:cs typeface="Arial"/>
              </a:rPr>
              <a:t>Scorecard (Grades 5, 7)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BCB478F-0768-C710-7026-FECA0ADD6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658271"/>
              </p:ext>
            </p:extLst>
          </p:nvPr>
        </p:nvGraphicFramePr>
        <p:xfrm>
          <a:off x="2251833" y="1637410"/>
          <a:ext cx="6858000" cy="5056633"/>
        </p:xfrm>
        <a:graphic>
          <a:graphicData uri="http://schemas.openxmlformats.org/drawingml/2006/table">
            <a:tbl>
              <a:tblPr firstRow="1" firstCol="1" bandRow="1"/>
              <a:tblGrid>
                <a:gridCol w="1562558">
                  <a:extLst>
                    <a:ext uri="{9D8B030D-6E8A-4147-A177-3AD203B41FA5}">
                      <a16:colId xmlns:a16="http://schemas.microsoft.com/office/drawing/2014/main" val="3911181345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264028670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1648882676"/>
                    </a:ext>
                  </a:extLst>
                </a:gridCol>
                <a:gridCol w="1478979">
                  <a:extLst>
                    <a:ext uri="{9D8B030D-6E8A-4147-A177-3AD203B41FA5}">
                      <a16:colId xmlns:a16="http://schemas.microsoft.com/office/drawing/2014/main" val="4229009344"/>
                    </a:ext>
                  </a:extLst>
                </a:gridCol>
                <a:gridCol w="807689">
                  <a:extLst>
                    <a:ext uri="{9D8B030D-6E8A-4147-A177-3AD203B41FA5}">
                      <a16:colId xmlns:a16="http://schemas.microsoft.com/office/drawing/2014/main" val="2779839987"/>
                    </a:ext>
                  </a:extLst>
                </a:gridCol>
              </a:tblGrid>
              <a:tr h="24607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CRITERIA</a:t>
                      </a:r>
                      <a:endParaRPr lang="en-US" sz="9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POINTS</a:t>
                      </a:r>
                      <a:endParaRPr lang="en-US" sz="9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9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404443"/>
                  </a:ext>
                </a:extLst>
              </a:tr>
              <a:tr h="235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E95E0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>
                        <a:effectLst/>
                        <a:highlight>
                          <a:srgbClr val="E95E0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92C83E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highlight>
                          <a:srgbClr val="92C83E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0ACBB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900">
                        <a:effectLst/>
                        <a:highlight>
                          <a:srgbClr val="00ACBB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857053"/>
                  </a:ext>
                </a:extLst>
              </a:tr>
              <a:tr h="6706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COLLABORATION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all team members.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two team members.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does not have elements contributed by each team member.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9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144508"/>
                  </a:ext>
                </a:extLst>
              </a:tr>
              <a:tr h="6706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CARE PACKAGE SEAT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has a seat for the care package without assistance on launch.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has a seat for the care package but requires assistance on launch.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There is no seat for the care package.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80401"/>
                  </a:ext>
                </a:extLst>
              </a:tr>
              <a:tr h="517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LANDING ACCURACY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care package lands in both target locations in 5 tries.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care package lands in one target location in 5 tries.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care package does not land in any target location in 5 tries.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241859"/>
                  </a:ext>
                </a:extLst>
              </a:tr>
              <a:tr h="517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USABILITY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structurally sound and the same after 5 tries.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usable, but some parts break down after 5 tries.</a:t>
                      </a:r>
                      <a:endParaRPr lang="en-US" sz="8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cannot be used anymore.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489653"/>
                  </a:ext>
                </a:extLst>
              </a:tr>
              <a:tr h="517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LEVER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includes both a beam and a fulcrum.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includes either a beam or a fulcrum.</a:t>
                      </a:r>
                      <a:endParaRPr lang="en-US" sz="8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does not include a lever.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038855"/>
                  </a:ext>
                </a:extLst>
              </a:tr>
              <a:tr h="517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MATERIALS USED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comprised of at least 3 different materials.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comprised of at least 2 different materials.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comprised of only 1 material.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14877"/>
                  </a:ext>
                </a:extLst>
              </a:tr>
              <a:tr h="2202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BUDGET USED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$50 or less.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$51 - $100.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$101 or more.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660821"/>
                  </a:ext>
                </a:extLst>
              </a:tr>
              <a:tr h="6706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BONUS POINTS: JUMBO DROP 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jumbo care package lands in both target locations in 5 tries.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jumbo care package lands in one target location in 5 tries.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jumbo care package does not land in any target location in 5 tries.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6702"/>
                  </a:ext>
                </a:extLst>
              </a:tr>
              <a:tr h="27256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TOTAL SCORE</a:t>
                      </a:r>
                      <a:endParaRPr lang="en-US" sz="9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692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138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7E075-09FA-4D7A-98DF-F960832BB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Catapults!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s-ES" sz="3200" dirty="0">
                <a:solidFill>
                  <a:srgbClr val="F16038"/>
                </a:solidFill>
              </a:rPr>
              <a:t>¡</a:t>
            </a:r>
            <a:r>
              <a:rPr lang="en-US" dirty="0" err="1">
                <a:solidFill>
                  <a:schemeClr val="accent2"/>
                </a:solidFill>
              </a:rPr>
              <a:t>Catapultas</a:t>
            </a:r>
            <a:r>
              <a:rPr lang="en-US" dirty="0">
                <a:solidFill>
                  <a:schemeClr val="accent2"/>
                </a:solidFill>
              </a:rPr>
              <a:t>!)</a:t>
            </a:r>
            <a:endParaRPr lang="en-US" dirty="0"/>
          </a:p>
        </p:txBody>
      </p:sp>
      <p:pic>
        <p:nvPicPr>
          <p:cNvPr id="3" name="Online Media 2" title="6th Grade Punkin Chunkin 2019">
            <a:hlinkClick r:id="" action="ppaction://media"/>
            <a:extLst>
              <a:ext uri="{FF2B5EF4-FFF2-40B4-BE49-F238E27FC236}">
                <a16:creationId xmlns:a16="http://schemas.microsoft.com/office/drawing/2014/main" id="{F9A4B633-B86A-0C3E-7999-817CC3006A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95704" y="1631397"/>
            <a:ext cx="7935844" cy="448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3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8AC60-96A2-ADF0-2C75-F19C7C6A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Tanteador</a:t>
            </a:r>
            <a:r>
              <a:rPr lang="en-US" dirty="0"/>
              <a:t> (Grades 5, 7)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6C2E64E-D901-B726-65BB-C85D6E67D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163006"/>
              </p:ext>
            </p:extLst>
          </p:nvPr>
        </p:nvGraphicFramePr>
        <p:xfrm>
          <a:off x="2251832" y="1637410"/>
          <a:ext cx="6858001" cy="5057010"/>
        </p:xfrm>
        <a:graphic>
          <a:graphicData uri="http://schemas.openxmlformats.org/drawingml/2006/table">
            <a:tbl>
              <a:tblPr firstRow="1" firstCol="1" bandRow="1"/>
              <a:tblGrid>
                <a:gridCol w="1562558">
                  <a:extLst>
                    <a:ext uri="{9D8B030D-6E8A-4147-A177-3AD203B41FA5}">
                      <a16:colId xmlns:a16="http://schemas.microsoft.com/office/drawing/2014/main" val="1828303175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915232390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3110229608"/>
                    </a:ext>
                  </a:extLst>
                </a:gridCol>
                <a:gridCol w="1478980">
                  <a:extLst>
                    <a:ext uri="{9D8B030D-6E8A-4147-A177-3AD203B41FA5}">
                      <a16:colId xmlns:a16="http://schemas.microsoft.com/office/drawing/2014/main" val="1081932971"/>
                    </a:ext>
                  </a:extLst>
                </a:gridCol>
                <a:gridCol w="807689">
                  <a:extLst>
                    <a:ext uri="{9D8B030D-6E8A-4147-A177-3AD203B41FA5}">
                      <a16:colId xmlns:a16="http://schemas.microsoft.com/office/drawing/2014/main" val="1747228175"/>
                    </a:ext>
                  </a:extLst>
                </a:gridCol>
              </a:tblGrid>
              <a:tr h="23601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CRITERIOS</a:t>
                      </a:r>
                      <a:endParaRPr lang="en-US" sz="9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</a:t>
                      </a:r>
                      <a:endParaRPr lang="en-US" sz="9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</a:t>
                      </a:r>
                      <a:endParaRPr lang="en-US" sz="9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530642"/>
                  </a:ext>
                </a:extLst>
              </a:tr>
              <a:tr h="231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E95E0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>
                        <a:effectLst/>
                        <a:highlight>
                          <a:srgbClr val="E95E0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92C83E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highlight>
                          <a:srgbClr val="92C83E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0ACBB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900">
                        <a:effectLst/>
                        <a:highlight>
                          <a:srgbClr val="00ACBB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84169"/>
                  </a:ext>
                </a:extLst>
              </a:tr>
              <a:tr h="4713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COLABORACIÓN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todos los miembros del equipo.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dos miembros del equipo.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no tiene elementos aportados por cada miembro del equipo.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9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996829"/>
                  </a:ext>
                </a:extLst>
              </a:tr>
              <a:tr h="747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ASIENTO DEL PAQUETE DE CUIDADO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tiene un asiento para el paquete de atención sin asistencia en el lanzamiento.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tiene un asiento para el paquete de atención pero requiere asistencia en el lanzamiento.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No hay asiento para el paquete de atención.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919643"/>
                  </a:ext>
                </a:extLst>
              </a:tr>
              <a:tr h="6095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PRECISIÓN DE ATERRIZAJE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aterriza en ambas ubicaciones de destino en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aterriza en una ubicación objetivo en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no aterriza en ninguna ubicación objetivo en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070672"/>
                  </a:ext>
                </a:extLst>
              </a:tr>
              <a:tr h="6095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USABILIDAD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es estructuralmente sólida y lo mismo después de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puede usar, pero algunas partes se rompen después de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ya no se puede usar.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055644"/>
                  </a:ext>
                </a:extLst>
              </a:tr>
              <a:tr h="4713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PALANCA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incluye tanto una viga como un punto de apoyo.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ya sea una viga o un punto de apoyo.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no incluye palanca.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047684"/>
                  </a:ext>
                </a:extLst>
              </a:tr>
              <a:tr h="4713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MATERIALES UTILIZADO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compone de al menos 3 materiales diferentes.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compone de al menos 2 materiales diferentes.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compone de solo 1 material.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552958"/>
                  </a:ext>
                </a:extLst>
              </a:tr>
              <a:tr h="3369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PRESUPUESTO UTILIZADO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$50 o menos.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$51 - $100.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$101 o más.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977620"/>
                  </a:ext>
                </a:extLst>
              </a:tr>
              <a:tr h="6095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 ADICIONALES: GOTA JUMBO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gigante aterriza en ambas ubicaciones objetivo en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gigante aterriza en una ubicación objetivo en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gigante no aterriza en ninguna ubicación objetivo en 5 intentos.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9781"/>
                  </a:ext>
                </a:extLst>
              </a:tr>
              <a:tr h="26142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 TOTAL</a:t>
                      </a:r>
                      <a:endParaRPr lang="en-US" sz="9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576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185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55AF-1707-4B95-85EF-AAC15E810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Redesign: Discussion 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err="1">
                <a:solidFill>
                  <a:schemeClr val="accent2"/>
                </a:solidFill>
              </a:rPr>
              <a:t>Rediseño</a:t>
            </a:r>
            <a:r>
              <a:rPr lang="en-US">
                <a:solidFill>
                  <a:schemeClr val="accent2"/>
                </a:solidFill>
              </a:rPr>
              <a:t>: </a:t>
            </a:r>
            <a:r>
              <a:rPr lang="en-US" err="1">
                <a:solidFill>
                  <a:schemeClr val="accent2"/>
                </a:solidFill>
              </a:rPr>
              <a:t>Discusión</a:t>
            </a:r>
            <a:r>
              <a:rPr lang="en-US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D2D0F-7AF4-4167-8478-D3818B27D5CB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/>
          <a:lstStyle/>
          <a:p>
            <a:r>
              <a:rPr lang="en-US" dirty="0">
                <a:solidFill>
                  <a:srgbClr val="000000"/>
                </a:solidFill>
              </a:rPr>
              <a:t>What worked?</a:t>
            </a:r>
          </a:p>
          <a:p>
            <a:r>
              <a:rPr lang="en-US" dirty="0">
                <a:solidFill>
                  <a:srgbClr val="000000"/>
                </a:solidFill>
              </a:rPr>
              <a:t>What did not work?</a:t>
            </a:r>
          </a:p>
          <a:p>
            <a:r>
              <a:rPr lang="en-US" dirty="0">
                <a:solidFill>
                  <a:srgbClr val="000000"/>
                </a:solidFill>
              </a:rPr>
              <a:t>What do you want to improve?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¿</a:t>
            </a:r>
            <a:r>
              <a:rPr lang="en-US" dirty="0" err="1">
                <a:solidFill>
                  <a:schemeClr val="accent2"/>
                </a:solidFill>
              </a:rPr>
              <a:t>Qué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funcionó</a:t>
            </a:r>
            <a:r>
              <a:rPr lang="en-US" dirty="0">
                <a:solidFill>
                  <a:schemeClr val="accent2"/>
                </a:solidFill>
              </a:rPr>
              <a:t>?</a:t>
            </a:r>
          </a:p>
          <a:p>
            <a:r>
              <a:rPr lang="es-ES" dirty="0">
                <a:solidFill>
                  <a:schemeClr val="accent2"/>
                </a:solidFill>
              </a:rPr>
              <a:t>¿Qué fue lo que no funcionó?</a:t>
            </a:r>
          </a:p>
          <a:p>
            <a:r>
              <a:rPr lang="en-US" dirty="0">
                <a:solidFill>
                  <a:schemeClr val="accent2"/>
                </a:solidFill>
              </a:rPr>
              <a:t>¿</a:t>
            </a:r>
            <a:r>
              <a:rPr lang="en-US" dirty="0" err="1">
                <a:solidFill>
                  <a:schemeClr val="accent2"/>
                </a:solidFill>
              </a:rPr>
              <a:t>Qué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quieres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mejorar</a:t>
            </a:r>
            <a:r>
              <a:rPr lang="en-US" dirty="0">
                <a:solidFill>
                  <a:schemeClr val="accent2"/>
                </a:solidFill>
              </a:rPr>
              <a:t>?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35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79B42C-8F8F-264F-B08B-25C4DA8B63E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986"/>
          <a:stretch/>
        </p:blipFill>
        <p:spPr bwMode="auto">
          <a:xfrm>
            <a:off x="5571241" y="1934578"/>
            <a:ext cx="4981628" cy="43478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C52826-16A2-3446-B7E9-58097C418E5B}"/>
              </a:ext>
            </a:extLst>
          </p:cNvPr>
          <p:cNvSpPr txBox="1"/>
          <p:nvPr/>
        </p:nvSpPr>
        <p:spPr>
          <a:xfrm>
            <a:off x="762693" y="2644169"/>
            <a:ext cx="4808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engineering?</a:t>
            </a:r>
          </a:p>
          <a:p>
            <a:r>
              <a:rPr lang="es-ES" sz="3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es la ingeniería</a:t>
            </a:r>
            <a:r>
              <a:rPr lang="es-ES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543A2592-C72D-A246-801A-4978DBBE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Diseño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Ingeniería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6164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79B42C-8F8F-264F-B08B-25C4DA8B63E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986"/>
          <a:stretch/>
        </p:blipFill>
        <p:spPr bwMode="auto">
          <a:xfrm>
            <a:off x="5571241" y="1934578"/>
            <a:ext cx="4981628" cy="43478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C52826-16A2-3446-B7E9-58097C418E5B}"/>
              </a:ext>
            </a:extLst>
          </p:cNvPr>
          <p:cNvSpPr txBox="1"/>
          <p:nvPr/>
        </p:nvSpPr>
        <p:spPr>
          <a:xfrm>
            <a:off x="744032" y="2092541"/>
            <a:ext cx="45550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engineering?</a:t>
            </a:r>
          </a:p>
          <a:p>
            <a:r>
              <a:rPr lang="es-ES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es la </a:t>
            </a:r>
            <a:r>
              <a:rPr lang="es-ES" sz="3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</a:t>
            </a:r>
            <a:r>
              <a:rPr lang="es-ES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rgbClr val="000000"/>
                </a:solidFill>
              </a:rPr>
              <a:t>What are engineering </a:t>
            </a:r>
            <a:r>
              <a:rPr lang="en-US" sz="3200" b="1">
                <a:solidFill>
                  <a:schemeClr val="accent1"/>
                </a:solidFill>
              </a:rPr>
              <a:t>jobs?</a:t>
            </a:r>
          </a:p>
          <a:p>
            <a:r>
              <a:rPr lang="es-ES" sz="3200">
                <a:solidFill>
                  <a:schemeClr val="accent2"/>
                </a:solidFill>
              </a:rPr>
              <a:t>(¿Qué son los </a:t>
            </a:r>
            <a:r>
              <a:rPr lang="es-ES" sz="3200" b="1">
                <a:solidFill>
                  <a:schemeClr val="accent2"/>
                </a:solidFill>
              </a:rPr>
              <a:t>trabajos</a:t>
            </a:r>
            <a:r>
              <a:rPr lang="es-ES" sz="3200">
                <a:solidFill>
                  <a:schemeClr val="accent2"/>
                </a:solidFill>
              </a:rPr>
              <a:t> de ingeniería?)</a:t>
            </a: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543A2592-C72D-A246-801A-4978DBBE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Diseño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Ingeniería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917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Jobs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s-ES" dirty="0">
                <a:solidFill>
                  <a:schemeClr val="accent2"/>
                </a:solidFill>
              </a:rPr>
              <a:t>Trabajos de Ingeniería)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69657B-B2B1-9B7C-79BB-BB7C88D8B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4205" y="2060286"/>
            <a:ext cx="6277028" cy="35308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94212E-8335-B0C6-9EDF-3073B84781B2}"/>
              </a:ext>
            </a:extLst>
          </p:cNvPr>
          <p:cNvSpPr txBox="1"/>
          <p:nvPr/>
        </p:nvSpPr>
        <p:spPr>
          <a:xfrm>
            <a:off x="224205" y="5586535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mynextmove.org/profile/summary/17-2141.00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/3.0/"/>
              </a:rPr>
              <a:t>CC BY</a:t>
            </a:r>
            <a:endParaRPr lang="en-US" sz="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872E94-ED85-D088-32E9-DD7BCBBBF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617314" y="2064461"/>
            <a:ext cx="5284684" cy="35266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F48FF7-9340-5CBC-9679-EADEFE44FFC6}"/>
              </a:ext>
            </a:extLst>
          </p:cNvPr>
          <p:cNvSpPr txBox="1"/>
          <p:nvPr/>
        </p:nvSpPr>
        <p:spPr>
          <a:xfrm>
            <a:off x="6617314" y="5586535"/>
            <a:ext cx="4752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7" tooltip="https://www.flickr.com/photos/uclnews/24641055516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8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5690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717AC4-869A-DEF2-BEDF-120FA94F9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46209" y="2055296"/>
            <a:ext cx="5130599" cy="34203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Jobs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s-ES" dirty="0">
                <a:solidFill>
                  <a:schemeClr val="accent2"/>
                </a:solidFill>
              </a:rPr>
              <a:t>Trabajos de Ingeniería)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6277D-8515-F6E6-48ED-43E28426C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7917" y="2055295"/>
            <a:ext cx="6546217" cy="34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00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Jobs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s-ES" dirty="0">
                <a:solidFill>
                  <a:schemeClr val="accent2"/>
                </a:solidFill>
              </a:rPr>
              <a:t>Trabajos de Ingeniería)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7D761C-34C8-3EC4-2E0E-0313F0DF0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92571" y="1764407"/>
            <a:ext cx="7665980" cy="43121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E67227-B518-7A26-2938-0C7FDD53F49A}"/>
              </a:ext>
            </a:extLst>
          </p:cNvPr>
          <p:cNvSpPr txBox="1"/>
          <p:nvPr/>
        </p:nvSpPr>
        <p:spPr>
          <a:xfrm>
            <a:off x="4468968" y="6942610"/>
            <a:ext cx="77230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mynextmove.org/profile/summary/17-2131.0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B22118-E0CD-36DB-9E0E-04E36AB3A8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66024" y="2033256"/>
            <a:ext cx="5019348" cy="312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3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Diseño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Ingeniería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52919-46F8-450A-B0A7-A57AF5DA102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b="1742"/>
          <a:stretch/>
        </p:blipFill>
        <p:spPr bwMode="auto">
          <a:xfrm>
            <a:off x="6449595" y="1497723"/>
            <a:ext cx="5489486" cy="47769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144A92-9F8C-4496-8F27-237427E1FCE8}"/>
              </a:ext>
            </a:extLst>
          </p:cNvPr>
          <p:cNvSpPr txBox="1"/>
          <p:nvPr/>
        </p:nvSpPr>
        <p:spPr>
          <a:xfrm>
            <a:off x="466532" y="1624041"/>
            <a:ext cx="5991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engineering?</a:t>
            </a:r>
          </a:p>
          <a:p>
            <a:r>
              <a:rPr lang="es-E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es la </a:t>
            </a:r>
            <a:r>
              <a:rPr lang="es-E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</a:t>
            </a:r>
            <a:r>
              <a:rPr lang="es-E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What are engineering </a:t>
            </a:r>
            <a:r>
              <a:rPr lang="en-US" sz="3200" b="1" dirty="0">
                <a:solidFill>
                  <a:schemeClr val="accent1"/>
                </a:solidFill>
              </a:rPr>
              <a:t>jobs?</a:t>
            </a:r>
          </a:p>
          <a:p>
            <a:r>
              <a:rPr lang="es-ES" sz="3200" dirty="0">
                <a:solidFill>
                  <a:schemeClr val="accent2"/>
                </a:solidFill>
              </a:rPr>
              <a:t>(¿Qué son los </a:t>
            </a:r>
            <a:r>
              <a:rPr lang="es-ES" sz="3200" b="1" dirty="0">
                <a:solidFill>
                  <a:schemeClr val="accent2"/>
                </a:solidFill>
              </a:rPr>
              <a:t>trabajos</a:t>
            </a:r>
            <a:r>
              <a:rPr lang="es-ES" sz="3200" dirty="0">
                <a:solidFill>
                  <a:schemeClr val="accent2"/>
                </a:solidFill>
              </a:rPr>
              <a:t> de ingeniería?)</a:t>
            </a:r>
            <a:endParaRPr lang="en-US" sz="3200" dirty="0">
              <a:solidFill>
                <a:schemeClr val="accent2"/>
              </a:solidFill>
            </a:endParaRPr>
          </a:p>
          <a:p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can be an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engineer?</a:t>
            </a: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</a:t>
            </a:r>
            <a:r>
              <a:rPr lang="en-US" sz="3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 </a:t>
            </a:r>
            <a:r>
              <a:rPr lang="en-US" sz="32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ingeniero</a:t>
            </a:r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752468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arning Undefeated + TEA">
      <a:dk1>
        <a:srgbClr val="919191"/>
      </a:dk1>
      <a:lt1>
        <a:srgbClr val="FFFFFF"/>
      </a:lt1>
      <a:dk2>
        <a:srgbClr val="4D4D4F"/>
      </a:dk2>
      <a:lt2>
        <a:srgbClr val="E7E6E6"/>
      </a:lt2>
      <a:accent1>
        <a:srgbClr val="0D6CB9"/>
      </a:accent1>
      <a:accent2>
        <a:srgbClr val="F16038"/>
      </a:accent2>
      <a:accent3>
        <a:srgbClr val="A5A5A5"/>
      </a:accent3>
      <a:accent4>
        <a:srgbClr val="00ACBB"/>
      </a:accent4>
      <a:accent5>
        <a:srgbClr val="4D4D4F"/>
      </a:accent5>
      <a:accent6>
        <a:srgbClr val="4D4D4F"/>
      </a:accent6>
      <a:hlink>
        <a:srgbClr val="0D6CB9"/>
      </a:hlink>
      <a:folHlink>
        <a:srgbClr val="F160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Learning Undefeated + TEA">
      <a:dk1>
        <a:srgbClr val="919191"/>
      </a:dk1>
      <a:lt1>
        <a:srgbClr val="FFFFFF"/>
      </a:lt1>
      <a:dk2>
        <a:srgbClr val="4D4D4F"/>
      </a:dk2>
      <a:lt2>
        <a:srgbClr val="E7E6E6"/>
      </a:lt2>
      <a:accent1>
        <a:srgbClr val="0D6CB9"/>
      </a:accent1>
      <a:accent2>
        <a:srgbClr val="F16038"/>
      </a:accent2>
      <a:accent3>
        <a:srgbClr val="A5A5A5"/>
      </a:accent3>
      <a:accent4>
        <a:srgbClr val="00ACBB"/>
      </a:accent4>
      <a:accent5>
        <a:srgbClr val="4D4D4F"/>
      </a:accent5>
      <a:accent6>
        <a:srgbClr val="4D4D4F"/>
      </a:accent6>
      <a:hlink>
        <a:srgbClr val="0D6CB9"/>
      </a:hlink>
      <a:folHlink>
        <a:srgbClr val="F160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E0C664B4FDA64F8529B02C06F03698" ma:contentTypeVersion="9" ma:contentTypeDescription="Create a new document." ma:contentTypeScope="" ma:versionID="602848bb18cb69d144cd9119267bb3b2">
  <xsd:schema xmlns:xsd="http://www.w3.org/2001/XMLSchema" xmlns:xs="http://www.w3.org/2001/XMLSchema" xmlns:p="http://schemas.microsoft.com/office/2006/metadata/properties" xmlns:ns2="33e0dbe9-2ee3-4e40-8d2a-c14405aa398e" xmlns:ns3="5aa991ed-cfdb-45f0-90fe-74f6c83d7f1e" targetNamespace="http://schemas.microsoft.com/office/2006/metadata/properties" ma:root="true" ma:fieldsID="c77c886bde57da0d1c05bf746eb98b5e" ns2:_="" ns3:_="">
    <xsd:import namespace="33e0dbe9-2ee3-4e40-8d2a-c14405aa398e"/>
    <xsd:import namespace="5aa991ed-cfdb-45f0-90fe-74f6c83d7f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0dbe9-2ee3-4e40-8d2a-c14405aa39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991ed-cfdb-45f0-90fe-74f6c83d7f1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A26B5C-142A-472C-9C14-BFB6B4A6F3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e0dbe9-2ee3-4e40-8d2a-c14405aa398e"/>
    <ds:schemaRef ds:uri="5aa991ed-cfdb-45f0-90fe-74f6c83d7f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6CEFF0-CE4C-46D4-A971-89A1C8D190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77B52A-B893-41F9-AE48-5F2C37AD7C84}">
  <ds:schemaRefs>
    <ds:schemaRef ds:uri="http://purl.org/dc/terms/"/>
    <ds:schemaRef ds:uri="5aa991ed-cfdb-45f0-90fe-74f6c83d7f1e"/>
    <ds:schemaRef ds:uri="http://schemas.microsoft.com/office/2006/documentManagement/types"/>
    <ds:schemaRef ds:uri="33e0dbe9-2ee3-4e40-8d2a-c14405aa398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9044</TotalTime>
  <Words>3449</Words>
  <Application>Microsoft Macintosh PowerPoint</Application>
  <PresentationFormat>Widescreen</PresentationFormat>
  <Paragraphs>535</Paragraphs>
  <Slides>31</Slides>
  <Notes>31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Symbol</vt:lpstr>
      <vt:lpstr>Wingdings</vt:lpstr>
      <vt:lpstr>Office Theme</vt:lpstr>
      <vt:lpstr>2_Office Theme</vt:lpstr>
      <vt:lpstr>Care Package Launch</vt:lpstr>
      <vt:lpstr>Lever (Palanca)</vt:lpstr>
      <vt:lpstr>Catapults! (¡Catapultas!)</vt:lpstr>
      <vt:lpstr>Engineering Design (Diseño de Ingeniería)</vt:lpstr>
      <vt:lpstr>Engineering Design (Diseño de Ingeniería)</vt:lpstr>
      <vt:lpstr>Engineering Jobs (Trabajos de Ingeniería)</vt:lpstr>
      <vt:lpstr>Engineering Jobs (Trabajos de Ingeniería)</vt:lpstr>
      <vt:lpstr>Engineering Jobs (Trabajos de Ingeniería)</vt:lpstr>
      <vt:lpstr>Engineering Design (Diseño de Ingeniería)</vt:lpstr>
      <vt:lpstr>Engineering Design Process  (Proceso de Diseño de Ingeniería)</vt:lpstr>
      <vt:lpstr>Problem</vt:lpstr>
      <vt:lpstr>Problema</vt:lpstr>
      <vt:lpstr>Criteria: (Desired Outcomes) (Criterios: (Resultados Deseados))</vt:lpstr>
      <vt:lpstr>Constraints: (Limitations) (Grade 2)</vt:lpstr>
      <vt:lpstr>Restricciones: (Limitaciones) (Grade 2)</vt:lpstr>
      <vt:lpstr>Constraints: (Limitations) (Grades 3, 5, 7)</vt:lpstr>
      <vt:lpstr>Restricciones: (Limitaciones) (Grades 3, 5, 7)</vt:lpstr>
      <vt:lpstr>Explore Materials (Grade 2)  (Explorar Materiales)</vt:lpstr>
      <vt:lpstr>Explore Materials (Grade 3, 5, 7) (Explorar Materiales)</vt:lpstr>
      <vt:lpstr>Brainstorm (Idea Genial)</vt:lpstr>
      <vt:lpstr>Gather Materials (Reunir Materiales)</vt:lpstr>
      <vt:lpstr>Team Member Responsibilities (Responsabilidades de los Miembros del Equipo)</vt:lpstr>
      <vt:lpstr>Design Your Catapult!  (¡Diseña Tu Catapulta!)</vt:lpstr>
      <vt:lpstr>Criteria: (Desired Outcomes) (Criterios: (Resultados Deseados))</vt:lpstr>
      <vt:lpstr>Scorecard (Grade 2)</vt:lpstr>
      <vt:lpstr>Tanteador (Grade 2)</vt:lpstr>
      <vt:lpstr>Scorecard (Grade 3)</vt:lpstr>
      <vt:lpstr>Tanteador (Grade 3)</vt:lpstr>
      <vt:lpstr>Scorecard (Grades 5, 7)</vt:lpstr>
      <vt:lpstr>Tanteador (Grades 5, 7)</vt:lpstr>
      <vt:lpstr>Redesign: Discussion (Rediseño: Discusión)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 and the Beanstalk</dc:title>
  <dc:creator>James Hong</dc:creator>
  <cp:lastModifiedBy>Kristin Diamantides</cp:lastModifiedBy>
  <cp:revision>278</cp:revision>
  <dcterms:created xsi:type="dcterms:W3CDTF">2020-06-19T17:22:04Z</dcterms:created>
  <dcterms:modified xsi:type="dcterms:W3CDTF">2024-06-20T16:04:10Z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0x0101009AE0C664B4FDA64F8529B02C06F03698</vt:lpwstr>
  </property>
</Properties>
</file>